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3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</p:sldIdLst>
  <p:sldSz cx="9144000" cy="5143500" type="screen16x9"/>
  <p:notesSz cx="6858000" cy="9144000"/>
  <p:embeddedFontLst>
    <p:embeddedFont>
      <p:font typeface="Proxima Nova"/>
      <p:regular r:id="rId40"/>
      <p:bold r:id="rId41"/>
      <p:italic r:id="rId42"/>
      <p:boldItalic r:id="rId43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46"/>
    <p:restoredTop sz="94631"/>
  </p:normalViewPr>
  <p:slideViewPr>
    <p:cSldViewPr snapToGrid="0" snapToObjects="1" showGuides="1">
      <p:cViewPr varScale="1">
        <p:scale>
          <a:sx n="123" d="100"/>
          <a:sy n="123" d="100"/>
        </p:scale>
        <p:origin x="952" y="18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3.fntdata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font" Target="fonts/font1.fntdata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4.fntdata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font" Target="fonts/font2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Shape 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Shape 58"/>
          <p:cNvSpPr>
            <a:spLocks noGrp="1" noRot="1" noChangeAspect="1"/>
          </p:cNvSpPr>
          <p:nvPr>
            <p:ph type="sldImg" idx="2"/>
          </p:nvPr>
        </p:nvSpPr>
        <p:spPr>
          <a:xfrm>
            <a:off x="381188" y="685800"/>
            <a:ext cx="60963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" name="Shape 5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Shape 64"/>
          <p:cNvSpPr>
            <a:spLocks noGrp="1" noRot="1" noChangeAspect="1"/>
          </p:cNvSpPr>
          <p:nvPr>
            <p:ph type="sldImg" idx="2"/>
          </p:nvPr>
        </p:nvSpPr>
        <p:spPr>
          <a:xfrm>
            <a:off x="381188" y="685800"/>
            <a:ext cx="60963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5" name="Shape 6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Shape 70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" name="Shape 7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Shape 78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9" name="Shape 7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Shape 84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5" name="Shape 8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Shape 91"/>
          <p:cNvSpPr>
            <a:spLocks noGrp="1" noRot="1" noChangeAspect="1"/>
          </p:cNvSpPr>
          <p:nvPr>
            <p:ph type="sldImg" idx="2"/>
          </p:nvPr>
        </p:nvSpPr>
        <p:spPr>
          <a:xfrm>
            <a:off x="381188" y="685800"/>
            <a:ext cx="60963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2" name="Shape 9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Shape 96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7" name="Shape 9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Shape 106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7" name="Shape 10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Shape 113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4" name="Shape 11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Shape 120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1" name="Shape 12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Shape 126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7" name="Shape 12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Shape 132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3" name="Shape 13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Shape 140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1" name="Shape 14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Shape 148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9" name="Shape 14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Shape 154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5" name="Shape 15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Shape 160"/>
          <p:cNvSpPr>
            <a:spLocks noGrp="1" noRot="1" noChangeAspect="1"/>
          </p:cNvSpPr>
          <p:nvPr>
            <p:ph type="sldImg" idx="2"/>
          </p:nvPr>
        </p:nvSpPr>
        <p:spPr>
          <a:xfrm>
            <a:off x="381188" y="685800"/>
            <a:ext cx="60963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1" name="Shape 16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Shape 165"/>
          <p:cNvSpPr>
            <a:spLocks noGrp="1" noRot="1" noChangeAspect="1"/>
          </p:cNvSpPr>
          <p:nvPr>
            <p:ph type="sldImg" idx="2"/>
          </p:nvPr>
        </p:nvSpPr>
        <p:spPr>
          <a:xfrm>
            <a:off x="381188" y="685800"/>
            <a:ext cx="60963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6" name="Shape 16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Shape 171"/>
          <p:cNvSpPr>
            <a:spLocks noGrp="1" noRot="1" noChangeAspect="1"/>
          </p:cNvSpPr>
          <p:nvPr>
            <p:ph type="sldImg" idx="2"/>
          </p:nvPr>
        </p:nvSpPr>
        <p:spPr>
          <a:xfrm>
            <a:off x="381188" y="685800"/>
            <a:ext cx="60963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2" name="Shape 17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Shape 177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8" name="Shape 17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Shape 185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6" name="Shape 18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Shape 191"/>
          <p:cNvSpPr>
            <a:spLocks noGrp="1" noRot="1" noChangeAspect="1"/>
          </p:cNvSpPr>
          <p:nvPr>
            <p:ph type="sldImg" idx="2"/>
          </p:nvPr>
        </p:nvSpPr>
        <p:spPr>
          <a:xfrm>
            <a:off x="381188" y="685800"/>
            <a:ext cx="60963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2" name="Shape 19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Shape 196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7" name="Shape 19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Shape 205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6" name="Shape 20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Shape 211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2" name="Shape 21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Shape 219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0" name="Shape 22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Shape 227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8" name="Shape 22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Shape 238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9" name="Shape 23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Shape 246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7" name="Shape 24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Shape 252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3" name="Shape 25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Shape 258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9" name="Shape 25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Shape 265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6" name="Shape 26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Shape 270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1" name="Shape 27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" name="Shape 276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7" name="Shape 27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Shape 282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3" name="Shape 28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Shape 288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9" name="Shape 28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Shape 295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6" name="Shape 29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" name="Shape 303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4" name="Shape 30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dk1"/>
        </a:solidFill>
        <a:effectLst/>
      </p:bgPr>
    </p:bg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Shape 12"/>
          <p:cNvCxnSpPr/>
          <p:nvPr/>
        </p:nvCxnSpPr>
        <p:spPr>
          <a:xfrm>
            <a:off x="0" y="2998150"/>
            <a:ext cx="9144000" cy="0"/>
          </a:xfrm>
          <a:prstGeom prst="straightConnector1">
            <a:avLst/>
          </a:prstGeom>
          <a:noFill/>
          <a:ln w="19050" cap="flat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3" name="Shape 13"/>
          <p:cNvSpPr txBox="1">
            <a:spLocks noGrp="1"/>
          </p:cNvSpPr>
          <p:nvPr>
            <p:ph type="ctrTitle"/>
          </p:nvPr>
        </p:nvSpPr>
        <p:spPr>
          <a:xfrm>
            <a:off x="510450" y="1257300"/>
            <a:ext cx="8123100" cy="15885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4" name="Shape 14"/>
          <p:cNvSpPr txBox="1">
            <a:spLocks noGrp="1"/>
          </p:cNvSpPr>
          <p:nvPr>
            <p:ph type="subTitle" idx="1"/>
          </p:nvPr>
        </p:nvSpPr>
        <p:spPr>
          <a:xfrm>
            <a:off x="510450" y="3182313"/>
            <a:ext cx="8123100" cy="6300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>
                <a:solidFill>
                  <a:schemeClr val="lt1"/>
                </a:solidFill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>
                <a:solidFill>
                  <a:schemeClr val="lt1"/>
                </a:solidFill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>
                <a:solidFill>
                  <a:schemeClr val="lt1"/>
                </a:solidFill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>
                <a:solidFill>
                  <a:schemeClr val="lt1"/>
                </a:solidFill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>
                <a:solidFill>
                  <a:schemeClr val="lt1"/>
                </a:solidFill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>
                <a:solidFill>
                  <a:schemeClr val="lt1"/>
                </a:solidFill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>
                <a:solidFill>
                  <a:schemeClr val="lt1"/>
                </a:solidFill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>
                <a:solidFill>
                  <a:schemeClr val="lt1"/>
                </a:solidFill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5" name="Shape 15"/>
          <p:cNvSpPr txBox="1">
            <a:spLocks noGrp="1"/>
          </p:cNvSpPr>
          <p:nvPr>
            <p:ph type="sldNum" idx="12"/>
          </p:nvPr>
        </p:nvSpPr>
        <p:spPr>
          <a:xfrm>
            <a:off x="7571076" y="4663225"/>
            <a:ext cx="14502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buNone/>
              <a:defRPr sz="1800" i="1">
                <a:solidFill>
                  <a:schemeClr val="lt1"/>
                </a:solidFill>
              </a:defRPr>
            </a:lvl1pPr>
            <a:lvl2pPr lvl="1" algn="ctr">
              <a:buNone/>
              <a:defRPr sz="1800" i="1">
                <a:solidFill>
                  <a:schemeClr val="lt1"/>
                </a:solidFill>
              </a:defRPr>
            </a:lvl2pPr>
            <a:lvl3pPr lvl="2" algn="ctr">
              <a:buNone/>
              <a:defRPr sz="1800" i="1">
                <a:solidFill>
                  <a:schemeClr val="lt1"/>
                </a:solidFill>
              </a:defRPr>
            </a:lvl3pPr>
            <a:lvl4pPr lvl="3" algn="ctr">
              <a:buNone/>
              <a:defRPr sz="1800" i="1">
                <a:solidFill>
                  <a:schemeClr val="lt1"/>
                </a:solidFill>
              </a:defRPr>
            </a:lvl4pPr>
            <a:lvl5pPr lvl="4" algn="ctr">
              <a:buNone/>
              <a:defRPr sz="1800" i="1">
                <a:solidFill>
                  <a:schemeClr val="lt1"/>
                </a:solidFill>
              </a:defRPr>
            </a:lvl5pPr>
            <a:lvl6pPr lvl="5" algn="ctr">
              <a:buNone/>
              <a:defRPr sz="1800" i="1">
                <a:solidFill>
                  <a:schemeClr val="lt1"/>
                </a:solidFill>
              </a:defRPr>
            </a:lvl6pPr>
            <a:lvl7pPr lvl="6" algn="ctr">
              <a:buNone/>
              <a:defRPr sz="1800" i="1">
                <a:solidFill>
                  <a:schemeClr val="lt1"/>
                </a:solidFill>
              </a:defRPr>
            </a:lvl7pPr>
            <a:lvl8pPr lvl="7" algn="ctr">
              <a:buNone/>
              <a:defRPr sz="1800" i="1">
                <a:solidFill>
                  <a:schemeClr val="lt1"/>
                </a:solidFill>
              </a:defRPr>
            </a:lvl8pPr>
            <a:lvl9pPr lvl="8" algn="ctr">
              <a:buNone/>
              <a:defRPr sz="1800" i="1">
                <a:solidFill>
                  <a:schemeClr val="lt1"/>
                </a:solidFill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" name="Shape 16"/>
          <p:cNvSpPr txBox="1"/>
          <p:nvPr/>
        </p:nvSpPr>
        <p:spPr>
          <a:xfrm>
            <a:off x="157950" y="4663225"/>
            <a:ext cx="3955500" cy="46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 sz="1800" i="1">
              <a:solidFill>
                <a:schemeClr val="lt1"/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dk1"/>
        </a:solidFill>
        <a:effectLst/>
      </p:bgPr>
    </p:bg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8" name="Shape 18"/>
          <p:cNvCxnSpPr/>
          <p:nvPr/>
        </p:nvCxnSpPr>
        <p:spPr>
          <a:xfrm>
            <a:off x="0" y="2998150"/>
            <a:ext cx="9144000" cy="0"/>
          </a:xfrm>
          <a:prstGeom prst="straightConnector1">
            <a:avLst/>
          </a:prstGeom>
          <a:noFill/>
          <a:ln w="19050" cap="flat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9" name="Shape 19"/>
          <p:cNvSpPr txBox="1">
            <a:spLocks noGrp="1"/>
          </p:cNvSpPr>
          <p:nvPr>
            <p:ph type="title"/>
          </p:nvPr>
        </p:nvSpPr>
        <p:spPr>
          <a:xfrm>
            <a:off x="510450" y="2057400"/>
            <a:ext cx="8123100" cy="7788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20" name="Shape 2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Shape 22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3" name="Shape 23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4" name="Shape 2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Shape 2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Shape 27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8" name="Shape 28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9" name="Shape 2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Shape 3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32" name="Shape 3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Shape 34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5" name="Shape 35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6" name="Shape 3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chemeClr val="lt2"/>
        </a:solidFill>
        <a:effectLst/>
      </p:bgPr>
    </p:bg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Shape 38"/>
          <p:cNvSpPr txBox="1">
            <a:spLocks noGrp="1"/>
          </p:cNvSpPr>
          <p:nvPr>
            <p:ph type="title"/>
          </p:nvPr>
        </p:nvSpPr>
        <p:spPr>
          <a:xfrm>
            <a:off x="490250" y="526350"/>
            <a:ext cx="57975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9" name="Shape 3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Shape 41"/>
          <p:cNvSpPr/>
          <p:nvPr/>
        </p:nvSpPr>
        <p:spPr>
          <a:xfrm>
            <a:off x="4572000" y="75"/>
            <a:ext cx="4572000" cy="5143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42" name="Shape 42"/>
          <p:cNvCxnSpPr/>
          <p:nvPr/>
        </p:nvCxnSpPr>
        <p:spPr>
          <a:xfrm>
            <a:off x="5029675" y="4495500"/>
            <a:ext cx="468300" cy="0"/>
          </a:xfrm>
          <a:prstGeom prst="straightConnector1">
            <a:avLst/>
          </a:prstGeom>
          <a:noFill/>
          <a:ln w="19050" cap="flat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3" name="Shape 43"/>
          <p:cNvSpPr txBox="1">
            <a:spLocks noGrp="1"/>
          </p:cNvSpPr>
          <p:nvPr>
            <p:ph type="title"/>
          </p:nvPr>
        </p:nvSpPr>
        <p:spPr>
          <a:xfrm>
            <a:off x="265500" y="1205825"/>
            <a:ext cx="4045200" cy="15096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44" name="Shape 44"/>
          <p:cNvSpPr txBox="1">
            <a:spLocks noGrp="1"/>
          </p:cNvSpPr>
          <p:nvPr>
            <p:ph type="subTitle" idx="1"/>
          </p:nvPr>
        </p:nvSpPr>
        <p:spPr>
          <a:xfrm>
            <a:off x="265500" y="2769001"/>
            <a:ext cx="4045200" cy="13455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45" name="Shape 45"/>
          <p:cNvSpPr txBox="1">
            <a:spLocks noGrp="1"/>
          </p:cNvSpPr>
          <p:nvPr>
            <p:ph type="body" idx="2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Char char="●"/>
              <a:defRPr>
                <a:solidFill>
                  <a:schemeClr val="lt1"/>
                </a:solidFill>
              </a:defRPr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46" name="Shape 4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Shape 48"/>
          <p:cNvSpPr txBox="1">
            <a:spLocks noGrp="1"/>
          </p:cNvSpPr>
          <p:nvPr>
            <p:ph type="body" idx="1"/>
          </p:nvPr>
        </p:nvSpPr>
        <p:spPr>
          <a:xfrm>
            <a:off x="311700" y="4236825"/>
            <a:ext cx="5998800" cy="5988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</a:lstStyle>
          <a:p>
            <a:endParaRPr/>
          </a:p>
        </p:txBody>
      </p:sp>
      <p:sp>
        <p:nvSpPr>
          <p:cNvPr id="49" name="Shape 4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Shape 51"/>
          <p:cNvSpPr/>
          <p:nvPr/>
        </p:nvSpPr>
        <p:spPr>
          <a:xfrm>
            <a:off x="0" y="5045700"/>
            <a:ext cx="9144000" cy="97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" name="Shape 52"/>
          <p:cNvSpPr txBox="1">
            <a:spLocks noGrp="1"/>
          </p:cNvSpPr>
          <p:nvPr>
            <p:ph type="title"/>
          </p:nvPr>
        </p:nvSpPr>
        <p:spPr>
          <a:xfrm>
            <a:off x="311700" y="991475"/>
            <a:ext cx="8520600" cy="19179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0"/>
              <a:buNone/>
              <a:defRPr sz="14000" b="1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0"/>
              <a:buNone/>
              <a:defRPr sz="14000" b="1"/>
            </a:lvl2pPr>
            <a:lvl3pPr lvl="2" algn="ctr">
              <a:spcBef>
                <a:spcPts val="0"/>
              </a:spcBef>
              <a:spcAft>
                <a:spcPts val="0"/>
              </a:spcAft>
              <a:buSzPts val="14000"/>
              <a:buNone/>
              <a:defRPr sz="14000" b="1"/>
            </a:lvl3pPr>
            <a:lvl4pPr lvl="3" algn="ctr">
              <a:spcBef>
                <a:spcPts val="0"/>
              </a:spcBef>
              <a:spcAft>
                <a:spcPts val="0"/>
              </a:spcAft>
              <a:buSzPts val="14000"/>
              <a:buNone/>
              <a:defRPr sz="14000" b="1"/>
            </a:lvl4pPr>
            <a:lvl5pPr lvl="4" algn="ctr">
              <a:spcBef>
                <a:spcPts val="0"/>
              </a:spcBef>
              <a:spcAft>
                <a:spcPts val="0"/>
              </a:spcAft>
              <a:buSzPts val="14000"/>
              <a:buNone/>
              <a:defRPr sz="14000" b="1"/>
            </a:lvl5pPr>
            <a:lvl6pPr lvl="5" algn="ctr">
              <a:spcBef>
                <a:spcPts val="0"/>
              </a:spcBef>
              <a:spcAft>
                <a:spcPts val="0"/>
              </a:spcAft>
              <a:buSzPts val="14000"/>
              <a:buNone/>
              <a:defRPr sz="14000" b="1"/>
            </a:lvl6pPr>
            <a:lvl7pPr lvl="6" algn="ctr">
              <a:spcBef>
                <a:spcPts val="0"/>
              </a:spcBef>
              <a:spcAft>
                <a:spcPts val="0"/>
              </a:spcAft>
              <a:buSzPts val="14000"/>
              <a:buNone/>
              <a:defRPr sz="14000" b="1"/>
            </a:lvl7pPr>
            <a:lvl8pPr lvl="7" algn="ctr">
              <a:spcBef>
                <a:spcPts val="0"/>
              </a:spcBef>
              <a:spcAft>
                <a:spcPts val="0"/>
              </a:spcAft>
              <a:buSzPts val="14000"/>
              <a:buNone/>
              <a:defRPr sz="14000" b="1"/>
            </a:lvl8pPr>
            <a:lvl9pPr lvl="8" algn="ctr">
              <a:spcBef>
                <a:spcPts val="0"/>
              </a:spcBef>
              <a:spcAft>
                <a:spcPts val="0"/>
              </a:spcAft>
              <a:buSzPts val="14000"/>
              <a:buNone/>
              <a:defRPr sz="14000" b="1"/>
            </a:lvl9pPr>
          </a:lstStyle>
          <a:p>
            <a:endParaRPr/>
          </a:p>
        </p:txBody>
      </p:sp>
      <p:sp>
        <p:nvSpPr>
          <p:cNvPr id="53" name="Shape 53"/>
          <p:cNvSpPr txBox="1">
            <a:spLocks noGrp="1"/>
          </p:cNvSpPr>
          <p:nvPr>
            <p:ph type="body" idx="1"/>
          </p:nvPr>
        </p:nvSpPr>
        <p:spPr>
          <a:xfrm>
            <a:off x="311700" y="3071300"/>
            <a:ext cx="8520600" cy="9018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54" name="Shape 5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Shape 5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pearmint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Proxima Nova"/>
              <a:buNone/>
              <a:defRPr sz="28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Proxima Nova"/>
              <a:buNone/>
              <a:defRPr sz="28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Proxima Nova"/>
              <a:buNone/>
              <a:defRPr sz="28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Proxima Nova"/>
              <a:buNone/>
              <a:defRPr sz="28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Proxima Nova"/>
              <a:buNone/>
              <a:defRPr sz="28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Proxima Nova"/>
              <a:buNone/>
              <a:defRPr sz="28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Proxima Nova"/>
              <a:buNone/>
              <a:defRPr sz="28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Proxima Nova"/>
              <a:buNone/>
              <a:defRPr sz="28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Proxima Nova"/>
              <a:buNone/>
              <a:defRPr sz="28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9pPr>
          </a:lstStyle>
          <a:p>
            <a:endParaRPr/>
          </a:p>
        </p:txBody>
      </p:sp>
      <p:sp>
        <p:nvSpPr>
          <p:cNvPr id="7" name="Shape 7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Proxima Nova"/>
              <a:buChar char="●"/>
              <a:defRPr sz="1800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Proxima Nova"/>
              <a:buChar char="○"/>
              <a:defRPr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Proxima Nova"/>
              <a:buChar char="■"/>
              <a:defRPr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Proxima Nova"/>
              <a:buChar char="●"/>
              <a:defRPr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Proxima Nova"/>
              <a:buChar char="○"/>
              <a:defRPr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Proxima Nova"/>
              <a:buChar char="■"/>
              <a:defRPr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Proxima Nova"/>
              <a:buChar char="●"/>
              <a:defRPr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Proxima Nova"/>
              <a:buChar char="○"/>
              <a:defRPr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accent3"/>
              </a:buClr>
              <a:buSzPts val="1400"/>
              <a:buFont typeface="Proxima Nova"/>
              <a:buChar char="■"/>
              <a:defRPr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9pPr>
          </a:lstStyle>
          <a:p>
            <a:endParaRPr/>
          </a:p>
        </p:txBody>
      </p:sp>
      <p:sp>
        <p:nvSpPr>
          <p:cNvPr id="8" name="Shape 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1pPr>
            <a:lvl2pPr lvl="1" algn="r">
              <a:buNone/>
              <a:defRPr sz="10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2pPr>
            <a:lvl3pPr lvl="2" algn="r">
              <a:buNone/>
              <a:defRPr sz="10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3pPr>
            <a:lvl4pPr lvl="3" algn="r">
              <a:buNone/>
              <a:defRPr sz="10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4pPr>
            <a:lvl5pPr lvl="4" algn="r">
              <a:buNone/>
              <a:defRPr sz="10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5pPr>
            <a:lvl6pPr lvl="5" algn="r">
              <a:buNone/>
              <a:defRPr sz="10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6pPr>
            <a:lvl7pPr lvl="6" algn="r">
              <a:buNone/>
              <a:defRPr sz="10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7pPr>
            <a:lvl8pPr lvl="7" algn="r">
              <a:buNone/>
              <a:defRPr sz="10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8pPr>
            <a:lvl9pPr lvl="8" algn="r">
              <a:buNone/>
              <a:defRPr sz="10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‹Nº›</a:t>
            </a:fld>
            <a:endParaRPr/>
          </a:p>
        </p:txBody>
      </p:sp>
      <p:sp>
        <p:nvSpPr>
          <p:cNvPr id="9" name="Shape 9"/>
          <p:cNvSpPr txBox="1"/>
          <p:nvPr/>
        </p:nvSpPr>
        <p:spPr>
          <a:xfrm>
            <a:off x="82400" y="4813875"/>
            <a:ext cx="1682400" cy="21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@karloslupus</a:t>
            </a:r>
            <a:endParaRPr/>
          </a:p>
        </p:txBody>
      </p:sp>
      <p:sp>
        <p:nvSpPr>
          <p:cNvPr id="10" name="Shape 10"/>
          <p:cNvSpPr txBox="1"/>
          <p:nvPr/>
        </p:nvSpPr>
        <p:spPr>
          <a:xfrm>
            <a:off x="7600100" y="4855075"/>
            <a:ext cx="1347600" cy="23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#t3chfest2018</a:t>
            </a:r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github.com/karlosagudo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4" Type="http://schemas.openxmlformats.org/officeDocument/2006/relationships/hyperlink" Target="https://www.linkedin.com/in/carlosagudo1978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6.jp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tlassian.com/blog/archives/creating_optimal_reviews" TargetMode="Externa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9.gif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tlassian.com/blog/archives/creating_optimal_reviews" TargetMode="Externa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1.gif"/><Relationship Id="rId4" Type="http://schemas.openxmlformats.org/officeDocument/2006/relationships/image" Target="../media/image20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4.jpeg"/><Relationship Id="rId4" Type="http://schemas.openxmlformats.org/officeDocument/2006/relationships/image" Target="../media/image23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s://blog.fogcreek.com/increase-defect-detection-with-our-code-review-checklist-example/" TargetMode="External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hyperlink" Target="https://github.com/sebastianbergmann/phpcpd" TargetMode="External"/><Relationship Id="rId3" Type="http://schemas.openxmlformats.org/officeDocument/2006/relationships/hyperlink" Target="https://github.com/FriendsOfPHP/PHP-CS-Fixer" TargetMode="External"/><Relationship Id="rId7" Type="http://schemas.openxmlformats.org/officeDocument/2006/relationships/hyperlink" Target="https://github.com/vimeo/psalm" TargetMode="External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github.com/phpstan/phpstan" TargetMode="External"/><Relationship Id="rId5" Type="http://schemas.openxmlformats.org/officeDocument/2006/relationships/hyperlink" Target="https://phpmd.org/" TargetMode="External"/><Relationship Id="rId4" Type="http://schemas.openxmlformats.org/officeDocument/2006/relationships/hyperlink" Target="https://github.com/JakubOnderka/PHP-Parallel-Lint" TargetMode="Externa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hyperlink" Target="https://github.com/karlosagudo/fixtro" TargetMode="External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3.xml"/><Relationship Id="rId4" Type="http://schemas.openxmlformats.org/officeDocument/2006/relationships/hyperlink" Target="https://github.com/bruli/php-git-hooks" TargetMode="Externa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Shape 61"/>
          <p:cNvSpPr txBox="1">
            <a:spLocks noGrp="1"/>
          </p:cNvSpPr>
          <p:nvPr>
            <p:ph type="ctrTitle"/>
          </p:nvPr>
        </p:nvSpPr>
        <p:spPr>
          <a:xfrm>
            <a:off x="510450" y="1257300"/>
            <a:ext cx="8123100" cy="1588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Code Reviews From Hell</a:t>
            </a:r>
            <a:endParaRPr/>
          </a:p>
        </p:txBody>
      </p:sp>
      <p:sp>
        <p:nvSpPr>
          <p:cNvPr id="62" name="Shape 62"/>
          <p:cNvSpPr txBox="1">
            <a:spLocks noGrp="1"/>
          </p:cNvSpPr>
          <p:nvPr>
            <p:ph type="subTitle" idx="1"/>
          </p:nvPr>
        </p:nvSpPr>
        <p:spPr>
          <a:xfrm>
            <a:off x="510450" y="3182313"/>
            <a:ext cx="8123100" cy="630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And Automatizations</a:t>
            </a:r>
            <a:endParaRPr sz="240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Shape 6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About me</a:t>
            </a:r>
            <a:endParaRPr/>
          </a:p>
        </p:txBody>
      </p:sp>
      <p:sp>
        <p:nvSpPr>
          <p:cNvPr id="68" name="Shape 68"/>
          <p:cNvSpPr txBox="1">
            <a:spLocks noGrp="1"/>
          </p:cNvSpPr>
          <p:nvPr>
            <p:ph type="body" idx="1"/>
          </p:nvPr>
        </p:nvSpPr>
        <p:spPr>
          <a:xfrm>
            <a:off x="252475" y="11598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en" b="1"/>
              <a:t>Software Developer at Reputation Institute.</a:t>
            </a:r>
            <a:endParaRPr b="1"/>
          </a:p>
          <a:p>
            <a: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en" b="1"/>
              <a:t>Traveler / foodie</a:t>
            </a:r>
            <a:endParaRPr b="1"/>
          </a:p>
          <a:p>
            <a: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en" b="1"/>
              <a:t>Colorblind </a:t>
            </a:r>
            <a:endParaRPr b="1"/>
          </a:p>
          <a:p>
            <a: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en" b="1"/>
              <a:t>I hate describing myself.</a:t>
            </a:r>
            <a:endParaRPr b="1"/>
          </a:p>
          <a:p>
            <a: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en" b="1"/>
              <a:t>@karloslupus</a:t>
            </a:r>
            <a:endParaRPr b="1"/>
          </a:p>
          <a:p>
            <a: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en" u="sng">
                <a:solidFill>
                  <a:schemeClr val="hlink"/>
                </a:solidFill>
                <a:hlinkClick r:id="rId3"/>
              </a:rPr>
              <a:t>https://github.com/karlosagudo</a:t>
            </a:r>
            <a:endParaRPr/>
          </a:p>
          <a:p>
            <a: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en" u="sng">
                <a:solidFill>
                  <a:schemeClr val="hlink"/>
                </a:solidFill>
                <a:hlinkClick r:id="rId4"/>
              </a:rPr>
              <a:t>https://www.linkedin.com/in/carlosagudo1978</a:t>
            </a:r>
            <a:endParaRPr/>
          </a:p>
          <a:p>
            <a:pPr marL="0" lvl="0" indent="0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ctr" rtl="0">
              <a:spcBef>
                <a:spcPts val="1600"/>
              </a:spcBef>
              <a:spcAft>
                <a:spcPts val="1600"/>
              </a:spcAft>
              <a:buNone/>
            </a:pPr>
            <a:endParaRPr b="1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Shape 73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Where I work?</a:t>
            </a:r>
            <a:endParaRPr/>
          </a:p>
        </p:txBody>
      </p:sp>
      <p:sp>
        <p:nvSpPr>
          <p:cNvPr id="74" name="Shape 7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1600"/>
              </a:spcAft>
              <a:buNone/>
            </a:pPr>
            <a:endParaRPr/>
          </a:p>
        </p:txBody>
      </p:sp>
      <p:pic>
        <p:nvPicPr>
          <p:cNvPr id="75" name="Shape 75"/>
          <p:cNvPicPr preferRelativeResize="0"/>
          <p:nvPr/>
        </p:nvPicPr>
        <p:blipFill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1375" y="1222075"/>
            <a:ext cx="3653725" cy="1854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76" name="Shape 76"/>
          <p:cNvPicPr preferRelativeResize="0"/>
          <p:nvPr/>
        </p:nvPicPr>
        <p:blipFill>
          <a:blip r:embed="rId4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52675" y="1461825"/>
            <a:ext cx="4579401" cy="24041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Shape 8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Question</a:t>
            </a:r>
            <a:endParaRPr/>
          </a:p>
        </p:txBody>
      </p:sp>
      <p:sp>
        <p:nvSpPr>
          <p:cNvPr id="82" name="Shape 82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 b="1"/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None/>
            </a:pPr>
            <a:endParaRPr sz="2400" b="1"/>
          </a:p>
          <a:p>
            <a:pPr marL="0" lvl="0" indent="0" algn="ctr">
              <a:spcBef>
                <a:spcPts val="1600"/>
              </a:spcBef>
              <a:spcAft>
                <a:spcPts val="0"/>
              </a:spcAft>
              <a:buNone/>
            </a:pPr>
            <a:r>
              <a:rPr lang="en" sz="2400" b="1"/>
              <a:t>How many of you do code reviews?</a:t>
            </a:r>
            <a:endParaRPr sz="2400" b="1"/>
          </a:p>
          <a:p>
            <a:pPr marL="0" lvl="0" indent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>
              <a:spcBef>
                <a:spcPts val="1600"/>
              </a:spcBef>
              <a:spcAft>
                <a:spcPts val="160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Shape 8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About this talk	</a:t>
            </a:r>
            <a:endParaRPr/>
          </a:p>
        </p:txBody>
      </p:sp>
      <p:sp>
        <p:nvSpPr>
          <p:cNvPr id="88" name="Shape 88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en"/>
              <a:t>It's not about clean code practices.</a:t>
            </a:r>
            <a:endParaRPr/>
          </a:p>
          <a:p>
            <a: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en"/>
              <a:t>It is about reviews itself:</a:t>
            </a:r>
            <a:endParaRPr/>
          </a:p>
          <a:p>
            <a:pPr marL="914400" lvl="1" indent="-317500" rtl="0">
              <a:spcBef>
                <a:spcPts val="0"/>
              </a:spcBef>
              <a:spcAft>
                <a:spcPts val="0"/>
              </a:spcAft>
              <a:buSzPts val="1400"/>
              <a:buChar char="-"/>
            </a:pPr>
            <a:r>
              <a:rPr lang="en"/>
              <a:t>Intro about code Part 0</a:t>
            </a:r>
            <a:endParaRPr/>
          </a:p>
          <a:p>
            <a:pPr marL="914400" lvl="1" indent="-317500" rtl="0">
              <a:spcBef>
                <a:spcPts val="0"/>
              </a:spcBef>
              <a:spcAft>
                <a:spcPts val="0"/>
              </a:spcAft>
              <a:buSzPts val="1400"/>
              <a:buChar char="-"/>
            </a:pPr>
            <a:r>
              <a:rPr lang="en"/>
              <a:t>Bad experiences Part 1</a:t>
            </a:r>
            <a:endParaRPr/>
          </a:p>
          <a:p>
            <a:pPr marL="914400" lvl="1" indent="-317500" rtl="0">
              <a:spcBef>
                <a:spcPts val="0"/>
              </a:spcBef>
              <a:spcAft>
                <a:spcPts val="0"/>
              </a:spcAft>
              <a:buSzPts val="1400"/>
              <a:buChar char="-"/>
            </a:pPr>
            <a:r>
              <a:rPr lang="en"/>
              <a:t>Insights Part 2</a:t>
            </a:r>
            <a:endParaRPr/>
          </a:p>
          <a:p>
            <a:pPr marL="914400" lvl="1" indent="-317500" rtl="0">
              <a:spcBef>
                <a:spcPts val="0"/>
              </a:spcBef>
              <a:spcAft>
                <a:spcPts val="0"/>
              </a:spcAft>
              <a:buSzPts val="1400"/>
              <a:buChar char="-"/>
            </a:pPr>
            <a:r>
              <a:rPr lang="en"/>
              <a:t>Tools Part 3</a:t>
            </a:r>
            <a:endParaRPr/>
          </a:p>
        </p:txBody>
      </p:sp>
      <p:pic>
        <p:nvPicPr>
          <p:cNvPr id="89" name="Shape 89"/>
          <p:cNvPicPr preferRelativeResize="0"/>
          <p:nvPr/>
        </p:nvPicPr>
        <p:blipFill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1302" y="1696700"/>
            <a:ext cx="2525700" cy="32025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8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Shape 94"/>
          <p:cNvSpPr txBox="1">
            <a:spLocks noGrp="1"/>
          </p:cNvSpPr>
          <p:nvPr>
            <p:ph type="title"/>
          </p:nvPr>
        </p:nvSpPr>
        <p:spPr>
          <a:xfrm>
            <a:off x="510450" y="2057400"/>
            <a:ext cx="8123100" cy="778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0/3 Intro about Code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Shape 99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There is no perfect code</a:t>
            </a:r>
            <a:endParaRPr/>
          </a:p>
        </p:txBody>
      </p:sp>
      <p:sp>
        <p:nvSpPr>
          <p:cNvPr id="100" name="Shape 100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1600"/>
              </a:spcAft>
              <a:buNone/>
            </a:pPr>
            <a:endParaRPr/>
          </a:p>
        </p:txBody>
      </p:sp>
      <p:pic>
        <p:nvPicPr>
          <p:cNvPr id="101" name="Shape 101"/>
          <p:cNvPicPr preferRelativeResize="0"/>
          <p:nvPr/>
        </p:nvPicPr>
        <p:blipFill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3525" y="1152472"/>
            <a:ext cx="6058501" cy="1434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" name="Shape 102"/>
          <p:cNvPicPr preferRelativeResize="0"/>
          <p:nvPr/>
        </p:nvPicPr>
        <p:blipFill>
          <a:blip r:embed="rId4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1700" y="2792198"/>
            <a:ext cx="5468351" cy="1533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3" name="Shape 103"/>
          <p:cNvPicPr preferRelativeResize="0"/>
          <p:nvPr/>
        </p:nvPicPr>
        <p:blipFill>
          <a:blip r:embed="rId5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81775" y="1463050"/>
            <a:ext cx="5050626" cy="2377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4" name="Shape 104"/>
          <p:cNvPicPr preferRelativeResize="0"/>
          <p:nvPr/>
        </p:nvPicPr>
        <p:blipFill>
          <a:blip r:embed="rId6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9150" y="2792202"/>
            <a:ext cx="7233924" cy="889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Shape 109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Code and Context</a:t>
            </a:r>
            <a:endParaRPr/>
          </a:p>
        </p:txBody>
      </p:sp>
      <p:sp>
        <p:nvSpPr>
          <p:cNvPr id="110" name="Shape 110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1600"/>
              </a:spcAft>
              <a:buNone/>
            </a:pPr>
            <a:endParaRPr/>
          </a:p>
        </p:txBody>
      </p:sp>
      <p:pic>
        <p:nvPicPr>
          <p:cNvPr id="111" name="Shape 111"/>
          <p:cNvPicPr preferRelativeResize="0"/>
          <p:nvPr/>
        </p:nvPicPr>
        <p:blipFill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65150" y="1284375"/>
            <a:ext cx="6556451" cy="2346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Code and Context II</a:t>
            </a:r>
            <a:endParaRPr/>
          </a:p>
        </p:txBody>
      </p:sp>
      <p:sp>
        <p:nvSpPr>
          <p:cNvPr id="117" name="Shape 117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1600"/>
              </a:spcAft>
              <a:buNone/>
            </a:pPr>
            <a:endParaRPr/>
          </a:p>
        </p:txBody>
      </p:sp>
      <p:pic>
        <p:nvPicPr>
          <p:cNvPr id="118" name="Shape 118"/>
          <p:cNvPicPr preferRelativeResize="0"/>
          <p:nvPr/>
        </p:nvPicPr>
        <p:blipFill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9550" y="1216840"/>
            <a:ext cx="7477751" cy="32064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Shape 123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Code and Context III</a:t>
            </a:r>
            <a:endParaRPr/>
          </a:p>
        </p:txBody>
      </p:sp>
      <p:sp>
        <p:nvSpPr>
          <p:cNvPr id="124" name="Shape 12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Does your code talk business? (Ubiquitous language)</a:t>
            </a:r>
            <a:endParaRPr/>
          </a:p>
          <a:p>
            <a:pPr marL="0" lvl="0" indent="0">
              <a:spcBef>
                <a:spcPts val="1600"/>
              </a:spcBef>
              <a:spcAft>
                <a:spcPts val="0"/>
              </a:spcAft>
              <a:buNone/>
            </a:pPr>
            <a:r>
              <a:rPr lang="en"/>
              <a:t>What’s the business value?</a:t>
            </a:r>
            <a:endParaRPr/>
          </a:p>
          <a:p>
            <a:pPr marL="0" lvl="0" indent="0">
              <a:spcBef>
                <a:spcPts val="1600"/>
              </a:spcBef>
              <a:spcAft>
                <a:spcPts val="0"/>
              </a:spcAft>
              <a:buNone/>
            </a:pPr>
            <a:r>
              <a:rPr lang="en"/>
              <a:t>Are you aware of the strategy of your company?</a:t>
            </a:r>
            <a:endParaRPr/>
          </a:p>
          <a:p>
            <a:pPr marL="0" lvl="0" indent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>
              <a:spcBef>
                <a:spcPts val="1600"/>
              </a:spcBef>
              <a:spcAft>
                <a:spcPts val="160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Shape 129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lang="en" sz="2400" b="1">
                <a:solidFill>
                  <a:schemeClr val="accent3"/>
                </a:solidFill>
              </a:rPr>
              <a:t>Does your code talks business? (Ubiquitous language)</a:t>
            </a:r>
            <a:endParaRPr sz="2400" b="1"/>
          </a:p>
        </p:txBody>
      </p:sp>
      <p:sp>
        <p:nvSpPr>
          <p:cNvPr id="130" name="Shape 130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550">
                <a:solidFill>
                  <a:srgbClr val="666666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Striving to use the vocabulary of a given business domain, not only in discussions about the requirements for a software product, but in discussions of design as well and all the way into "the product's source code itself".</a:t>
            </a:r>
            <a:endParaRPr sz="1550">
              <a:solidFill>
                <a:srgbClr val="666666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marL="0" lvl="0" indent="0" algn="ctr">
              <a:spcBef>
                <a:spcPts val="1600"/>
              </a:spcBef>
              <a:spcAft>
                <a:spcPts val="0"/>
              </a:spcAft>
              <a:buNone/>
            </a:pPr>
            <a:endParaRPr sz="1550" b="1">
              <a:solidFill>
                <a:srgbClr val="666666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marL="0" lvl="0" indent="0" algn="ctr">
              <a:spcBef>
                <a:spcPts val="1600"/>
              </a:spcBef>
              <a:spcAft>
                <a:spcPts val="1600"/>
              </a:spcAft>
              <a:buNone/>
            </a:pPr>
            <a:r>
              <a:rPr lang="en" sz="1550" b="1">
                <a:solidFill>
                  <a:srgbClr val="666666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COMMON LANGUAGE</a:t>
            </a:r>
            <a:endParaRPr sz="1550" b="1">
              <a:solidFill>
                <a:srgbClr val="666666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Shape 13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What´s the business Value?</a:t>
            </a:r>
            <a:endParaRPr/>
          </a:p>
        </p:txBody>
      </p:sp>
      <p:sp>
        <p:nvSpPr>
          <p:cNvPr id="136" name="Shape 136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1600"/>
              </a:spcAft>
              <a:buNone/>
            </a:pPr>
            <a:endParaRPr/>
          </a:p>
        </p:txBody>
      </p:sp>
      <p:pic>
        <p:nvPicPr>
          <p:cNvPr id="137" name="Shape 137" descr="7ba976nuodty.jpg"/>
          <p:cNvPicPr preferRelativeResize="0"/>
          <p:nvPr/>
        </p:nvPicPr>
        <p:blipFill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55574" y="1152474"/>
            <a:ext cx="3978515" cy="3443253"/>
          </a:xfrm>
          <a:prstGeom prst="rect">
            <a:avLst/>
          </a:prstGeom>
          <a:noFill/>
          <a:ln>
            <a:noFill/>
          </a:ln>
        </p:spPr>
      </p:pic>
      <p:pic>
        <p:nvPicPr>
          <p:cNvPr id="138" name="Shape 138" descr="software-engineering-explained[1].jpg"/>
          <p:cNvPicPr preferRelativeResize="0"/>
          <p:nvPr/>
        </p:nvPicPr>
        <p:blipFill>
          <a:blip r:embed="rId4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43185" y="1179325"/>
            <a:ext cx="4555174" cy="3416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Shape 143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/>
              <a:t>Are you aware of the strategy/product of your company?</a:t>
            </a:r>
            <a:br>
              <a:rPr lang="en"/>
            </a:br>
            <a:endParaRPr/>
          </a:p>
        </p:txBody>
      </p:sp>
      <p:sp>
        <p:nvSpPr>
          <p:cNvPr id="144" name="Shape 14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/>
              <a:t>Domain Discovery Techniques?</a:t>
            </a:r>
            <a:endParaRPr b="1"/>
          </a:p>
          <a:p>
            <a:pPr marL="0" lvl="0" indent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>
              <a:spcBef>
                <a:spcPts val="1600"/>
              </a:spcBef>
              <a:spcAft>
                <a:spcPts val="0"/>
              </a:spcAft>
              <a:buNone/>
            </a:pPr>
            <a:endParaRPr b="1"/>
          </a:p>
          <a:p>
            <a:pPr marL="0" lvl="0" indent="0">
              <a:spcBef>
                <a:spcPts val="1600"/>
              </a:spcBef>
              <a:spcAft>
                <a:spcPts val="0"/>
              </a:spcAft>
              <a:buNone/>
            </a:pPr>
            <a:r>
              <a:rPr lang="en" b="1"/>
              <a:t>Strategy Maps?</a:t>
            </a:r>
            <a:endParaRPr b="1"/>
          </a:p>
          <a:p>
            <a:pPr marL="0" lvl="0" indent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"/>
              <a:t>Wardley Maps</a:t>
            </a:r>
            <a:endParaRPr/>
          </a:p>
        </p:txBody>
      </p:sp>
      <p:pic>
        <p:nvPicPr>
          <p:cNvPr id="145" name="Shape 145"/>
          <p:cNvPicPr preferRelativeResize="0"/>
          <p:nvPr/>
        </p:nvPicPr>
        <p:blipFill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950" y="1589012"/>
            <a:ext cx="2778051" cy="1965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6" name="Shape 146"/>
          <p:cNvPicPr preferRelativeResize="0"/>
          <p:nvPr/>
        </p:nvPicPr>
        <p:blipFill>
          <a:blip r:embed="rId4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35920" y="1418324"/>
            <a:ext cx="2111675" cy="27538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Shape 15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Code and Context III</a:t>
            </a:r>
            <a:endParaRPr/>
          </a:p>
        </p:txBody>
      </p:sp>
      <p:sp>
        <p:nvSpPr>
          <p:cNvPr id="152" name="Shape 152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Does your code talk business? (Ubiquitous language)</a:t>
            </a:r>
            <a:endParaRPr/>
          </a:p>
          <a:p>
            <a:pPr marL="0" lvl="0" indent="0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"/>
              <a:t>What’s the business value?</a:t>
            </a:r>
            <a:endParaRPr/>
          </a:p>
          <a:p>
            <a:pPr marL="0" lvl="0" indent="0">
              <a:spcBef>
                <a:spcPts val="1600"/>
              </a:spcBef>
              <a:spcAft>
                <a:spcPts val="0"/>
              </a:spcAft>
              <a:buNone/>
            </a:pPr>
            <a:r>
              <a:rPr lang="en"/>
              <a:t>Are you aware of the strategy of your company?</a:t>
            </a:r>
            <a:endParaRPr/>
          </a:p>
          <a:p>
            <a:pPr marL="0" lvl="0" indent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" b="1"/>
              <a:t>THE MORE ..THE BETTER CODE</a:t>
            </a:r>
            <a:endParaRPr b="1"/>
          </a:p>
          <a:p>
            <a:pPr marL="0" lvl="0" indent="0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 rtl="0">
              <a:spcBef>
                <a:spcPts val="1600"/>
              </a:spcBef>
              <a:spcAft>
                <a:spcPts val="160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Shape 15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Best practices?</a:t>
            </a:r>
            <a:endParaRPr/>
          </a:p>
        </p:txBody>
      </p:sp>
      <p:sp>
        <p:nvSpPr>
          <p:cNvPr id="158" name="Shape 158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 u="sng"/>
              <a:t>Best practices changes over time.</a:t>
            </a:r>
            <a:endParaRPr b="1" u="sng"/>
          </a:p>
          <a:p>
            <a:pPr marL="0" lvl="0" indent="0">
              <a:spcBef>
                <a:spcPts val="1600"/>
              </a:spcBef>
              <a:spcAft>
                <a:spcPts val="0"/>
              </a:spcAft>
              <a:buNone/>
            </a:pPr>
            <a:r>
              <a:rPr lang="en"/>
              <a:t>Only these ones seems to be static is:</a:t>
            </a:r>
            <a:endParaRPr/>
          </a:p>
          <a:p>
            <a:pPr marL="0" lvl="0" indent="0">
              <a:spcBef>
                <a:spcPts val="1600"/>
              </a:spcBef>
              <a:spcAft>
                <a:spcPts val="0"/>
              </a:spcAft>
              <a:buNone/>
            </a:pPr>
            <a:r>
              <a:rPr lang="en"/>
              <a:t>TEST YOUR CODE</a:t>
            </a:r>
            <a:endParaRPr/>
          </a:p>
          <a:p>
            <a:pPr marL="0" lvl="0" indent="0">
              <a:spcBef>
                <a:spcPts val="1600"/>
              </a:spcBef>
              <a:spcAft>
                <a:spcPts val="0"/>
              </a:spcAft>
              <a:buNone/>
            </a:pPr>
            <a:r>
              <a:rPr lang="en"/>
              <a:t>Try to be framework agnostic.</a:t>
            </a:r>
            <a:endParaRPr/>
          </a:p>
          <a:p>
            <a:pPr marL="0" lvl="0" indent="0">
              <a:spcBef>
                <a:spcPts val="1600"/>
              </a:spcBef>
              <a:spcAft>
                <a:spcPts val="0"/>
              </a:spcAft>
              <a:buNone/>
            </a:pPr>
            <a:r>
              <a:rPr lang="en"/>
              <a:t>Develop for humans.</a:t>
            </a:r>
            <a:endParaRPr/>
          </a:p>
          <a:p>
            <a:pPr marL="0" lvl="0" indent="0">
              <a:spcBef>
                <a:spcPts val="1600"/>
              </a:spcBef>
              <a:spcAft>
                <a:spcPts val="0"/>
              </a:spcAft>
              <a:buNone/>
            </a:pPr>
            <a:r>
              <a:rPr lang="en"/>
              <a:t>Isolate the Domain/Business logic.</a:t>
            </a:r>
            <a:endParaRPr/>
          </a:p>
          <a:p>
            <a:pPr marL="0" lvl="0" indent="0">
              <a:spcBef>
                <a:spcPts val="1600"/>
              </a:spcBef>
              <a:spcAft>
                <a:spcPts val="1600"/>
              </a:spcAft>
              <a:buNone/>
            </a:pP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5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5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5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Shape 163"/>
          <p:cNvSpPr txBox="1">
            <a:spLocks noGrp="1"/>
          </p:cNvSpPr>
          <p:nvPr>
            <p:ph type="title"/>
          </p:nvPr>
        </p:nvSpPr>
        <p:spPr>
          <a:xfrm>
            <a:off x="510450" y="2057400"/>
            <a:ext cx="8123100" cy="778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1/3 Code Reviews the perfect killer.</a:t>
            </a:r>
            <a:endParaRPr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Shape 168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Once Upon a time...</a:t>
            </a:r>
            <a:endParaRPr/>
          </a:p>
        </p:txBody>
      </p:sp>
      <p:sp>
        <p:nvSpPr>
          <p:cNvPr id="169" name="Shape 169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917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b="1"/>
              <a:t>Best Company ever:</a:t>
            </a:r>
            <a:endParaRPr b="1"/>
          </a:p>
          <a:p>
            <a:pPr marL="0" lvl="0" indent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rPr lang="en" b="1"/>
              <a:t>- 2 weeks + 1 week onboarding (travel to headquarters)</a:t>
            </a:r>
            <a:endParaRPr b="1"/>
          </a:p>
          <a:p>
            <a:pPr marL="0" lvl="0" indent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rPr lang="en" b="1"/>
              <a:t>- Incredible welcome (Champagne bottle, book about the company, gift cards from places around, etc..)</a:t>
            </a:r>
            <a:endParaRPr b="1"/>
          </a:p>
          <a:p>
            <a:pPr marL="0" lvl="0" indent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rPr lang="en" b="1"/>
              <a:t>- NetFlix Organization (Full stack autonomous teams vs Guilds)</a:t>
            </a:r>
            <a:endParaRPr b="1"/>
          </a:p>
          <a:p>
            <a:pPr marL="0" lvl="0" indent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rPr lang="en" b="1"/>
              <a:t>- Real Scrum (agile process)</a:t>
            </a:r>
            <a:endParaRPr b="1"/>
          </a:p>
          <a:p>
            <a:pPr marL="0" lvl="0" indent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rPr lang="en" b="1"/>
              <a:t>- Implementing DDD + TDD + MicroServices</a:t>
            </a:r>
            <a:endParaRPr b="1"/>
          </a:p>
          <a:p>
            <a:pPr marL="0" lvl="0" indent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rPr lang="en" b="1"/>
              <a:t>- Human Qa's team.</a:t>
            </a:r>
            <a:endParaRPr b="1"/>
          </a:p>
          <a:p>
            <a:pPr marL="0" lvl="0" indent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rPr lang="en" b="1"/>
              <a:t>- Amazon partners. Incredible devops team.</a:t>
            </a:r>
            <a:endParaRPr b="1"/>
          </a:p>
          <a:p>
            <a:pPr marL="0" lvl="0" indent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rPr lang="en" b="1"/>
              <a:t>- Best Parties !</a:t>
            </a:r>
            <a:endParaRPr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6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6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6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6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6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6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Shape 174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62454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But.. one little problem...strange things</a:t>
            </a:r>
            <a:endParaRPr/>
          </a:p>
        </p:txBody>
      </p:sp>
      <p:pic>
        <p:nvPicPr>
          <p:cNvPr id="175" name="Shape 175"/>
          <p:cNvPicPr preferRelativeResize="0"/>
          <p:nvPr/>
        </p:nvPicPr>
        <p:blipFill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525" y="1463700"/>
            <a:ext cx="8941074" cy="32801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Shape 180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Organization vs Reality</a:t>
            </a:r>
            <a:endParaRPr/>
          </a:p>
        </p:txBody>
      </p:sp>
      <p:sp>
        <p:nvSpPr>
          <p:cNvPr id="181" name="Shape 18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1600"/>
              </a:spcAft>
              <a:buNone/>
            </a:pPr>
            <a:r>
              <a:rPr lang="en"/>
              <a:t>NetFlix teams war's (blue against yellow, yellow against blue, red against yellow, etc..)</a:t>
            </a:r>
            <a:br>
              <a:rPr lang="en"/>
            </a:br>
            <a:endParaRPr/>
          </a:p>
        </p:txBody>
      </p:sp>
      <p:pic>
        <p:nvPicPr>
          <p:cNvPr id="182" name="Shape 182"/>
          <p:cNvPicPr preferRelativeResize="0"/>
          <p:nvPr/>
        </p:nvPicPr>
        <p:blipFill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2275" y="1960863"/>
            <a:ext cx="3287575" cy="2465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83" name="Shape 183"/>
          <p:cNvPicPr preferRelativeResize="0"/>
          <p:nvPr/>
        </p:nvPicPr>
        <p:blipFill>
          <a:blip r:embed="rId4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46675" y="1944538"/>
            <a:ext cx="3331150" cy="24983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Shape 188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All kind of trolls</a:t>
            </a:r>
            <a:endParaRPr/>
          </a:p>
        </p:txBody>
      </p:sp>
      <p:sp>
        <p:nvSpPr>
          <p:cNvPr id="189" name="Shape 189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en" b="1"/>
              <a:t>The empty line troll (yes, an empty line between methods breaks the code)</a:t>
            </a:r>
            <a:endParaRPr b="1"/>
          </a:p>
          <a:p>
            <a: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en" b="1"/>
              <a:t>The grammar nazi troll or naming ( I don't like this name, pr stopped, 2 days later, ahh yes, well it's good enough thumbs up )</a:t>
            </a:r>
            <a:endParaRPr b="1"/>
          </a:p>
          <a:p>
            <a: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en" b="1"/>
              <a:t>The ddd troll (even in legacy code, a controller with 2500 lines, you added a method with 25 and was a disaster… it really was?)</a:t>
            </a:r>
            <a:endParaRPr b="1"/>
          </a:p>
          <a:p>
            <a: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en" b="1"/>
              <a:t>The father of the trolls, the first of his name (Sending other people, arguing about a method copied from his own code uploaded 3 days ago..etc..)</a:t>
            </a:r>
            <a:endParaRPr b="1"/>
          </a:p>
          <a:p>
            <a:pPr marL="0" lvl="0" indent="0" rtl="0">
              <a:spcBef>
                <a:spcPts val="1600"/>
              </a:spcBef>
              <a:spcAft>
                <a:spcPts val="0"/>
              </a:spcAft>
              <a:buNone/>
            </a:pPr>
            <a:endParaRPr b="1"/>
          </a:p>
          <a:p>
            <a:pPr marL="0" lvl="0" indent="0">
              <a:spcBef>
                <a:spcPts val="1600"/>
              </a:spcBef>
              <a:spcAft>
                <a:spcPts val="1600"/>
              </a:spcAft>
              <a:buNone/>
            </a:pP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8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8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8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Shape 194"/>
          <p:cNvSpPr txBox="1">
            <a:spLocks noGrp="1"/>
          </p:cNvSpPr>
          <p:nvPr>
            <p:ph type="title"/>
          </p:nvPr>
        </p:nvSpPr>
        <p:spPr>
          <a:xfrm>
            <a:off x="251625" y="2057400"/>
            <a:ext cx="8382000" cy="1569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2/3 Better Reviews. Knowing your enemy</a:t>
            </a:r>
            <a:endParaRPr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Shape 199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Facts About Code Review</a:t>
            </a:r>
            <a:endParaRPr/>
          </a:p>
        </p:txBody>
      </p:sp>
      <p:sp>
        <p:nvSpPr>
          <p:cNvPr id="200" name="Shape 200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Source: </a:t>
            </a:r>
            <a:r>
              <a:rPr lang="en" u="sng">
                <a:solidFill>
                  <a:schemeClr val="hlink"/>
                </a:solidFill>
                <a:hlinkClick r:id="rId3"/>
              </a:rPr>
              <a:t>https://www.atlassian.com/blog/archives/creating_optimal_reviews</a:t>
            </a:r>
            <a:endParaRPr/>
          </a:p>
          <a:p>
            <a:pPr marL="0" lvl="0" indent="0">
              <a:spcBef>
                <a:spcPts val="1600"/>
              </a:spcBef>
              <a:spcAft>
                <a:spcPts val="0"/>
              </a:spcAft>
              <a:buNone/>
            </a:pPr>
            <a:r>
              <a:rPr lang="en"/>
              <a:t># of Files Analysis</a:t>
            </a:r>
            <a:endParaRPr/>
          </a:p>
          <a:p>
            <a:pPr marL="0" lvl="0" indent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"/>
              <a:t>Given: (almost same lines per file)       ====&gt; THEN:</a:t>
            </a:r>
            <a:endParaRPr/>
          </a:p>
        </p:txBody>
      </p:sp>
      <p:pic>
        <p:nvPicPr>
          <p:cNvPr id="201" name="Shape 201"/>
          <p:cNvPicPr preferRelativeResize="0"/>
          <p:nvPr/>
        </p:nvPicPr>
        <p:blipFill>
          <a:blip r:embed="rId4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1700" y="2591725"/>
            <a:ext cx="3536675" cy="22465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02" name="Shape 202"/>
          <p:cNvPicPr preferRelativeResize="0"/>
          <p:nvPr/>
        </p:nvPicPr>
        <p:blipFill>
          <a:blip r:embed="rId5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88950" y="2611125"/>
            <a:ext cx="4181275" cy="2207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03" name="Shape 203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2190750" y="1971663"/>
            <a:ext cx="4762500" cy="31718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Shape 208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Conclusions:</a:t>
            </a:r>
            <a:endParaRPr/>
          </a:p>
        </p:txBody>
      </p:sp>
      <p:sp>
        <p:nvSpPr>
          <p:cNvPr id="209" name="Shape 209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1 - We only really do good reviews with commits &lt; 2-3 files. Our focus lost after 10 files.</a:t>
            </a:r>
            <a:endParaRPr/>
          </a:p>
          <a:p>
            <a:pPr marL="0" lvl="0" indent="0">
              <a:spcBef>
                <a:spcPts val="1600"/>
              </a:spcBef>
              <a:spcAft>
                <a:spcPts val="160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Shape 21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Facts about Code Review 2</a:t>
            </a:r>
            <a:endParaRPr/>
          </a:p>
        </p:txBody>
      </p:sp>
      <p:sp>
        <p:nvSpPr>
          <p:cNvPr id="215" name="Shape 21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Source: </a:t>
            </a:r>
            <a:r>
              <a:rPr lang="en" u="sng">
                <a:solidFill>
                  <a:schemeClr val="accent5"/>
                </a:solidFill>
                <a:hlinkClick r:id="rId3"/>
              </a:rPr>
              <a:t>https://www.atlassian.com/blog/archives/creating_optimal_reviews</a:t>
            </a:r>
            <a:endParaRPr/>
          </a:p>
          <a:p>
            <a:pPr marL="0" lvl="0" indent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"/>
              <a:t>What about lines?? </a:t>
            </a:r>
            <a:endParaRPr/>
          </a:p>
        </p:txBody>
      </p:sp>
      <p:pic>
        <p:nvPicPr>
          <p:cNvPr id="216" name="Shape 2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44175" y="2125913"/>
            <a:ext cx="4762500" cy="25050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17" name="Shape 21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534338" y="2022850"/>
            <a:ext cx="2619375" cy="24003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Shape 222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Conclusions:</a:t>
            </a:r>
            <a:endParaRPr/>
          </a:p>
        </p:txBody>
      </p:sp>
      <p:sp>
        <p:nvSpPr>
          <p:cNvPr id="223" name="Shape 223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786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1 - We only really do good reviews with commits &lt; 2-3 files. Our focus lost after 10 files.</a:t>
            </a:r>
            <a:endParaRPr/>
          </a:p>
          <a:p>
            <a:pPr marL="0" lvl="0" indent="0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 rtl="0">
              <a:spcBef>
                <a:spcPts val="1600"/>
              </a:spcBef>
              <a:spcAft>
                <a:spcPts val="1600"/>
              </a:spcAft>
              <a:buNone/>
            </a:pPr>
            <a:endParaRPr/>
          </a:p>
        </p:txBody>
      </p:sp>
      <p:sp>
        <p:nvSpPr>
          <p:cNvPr id="224" name="Shape 224"/>
          <p:cNvSpPr txBox="1"/>
          <p:nvPr/>
        </p:nvSpPr>
        <p:spPr>
          <a:xfrm>
            <a:off x="311700" y="2073825"/>
            <a:ext cx="8520600" cy="45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rPr>
              <a:t>2- After 100 lines we are really good and fast as reviewers!!!</a:t>
            </a:r>
            <a:endParaRPr/>
          </a:p>
          <a:p>
            <a:pPr marL="0" lvl="0" indent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5" name="Shape 225"/>
          <p:cNvSpPr txBox="1"/>
          <p:nvPr/>
        </p:nvSpPr>
        <p:spPr>
          <a:xfrm>
            <a:off x="325625" y="2582850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lang="en" sz="1800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rPr>
              <a:t>2- After 100 lines we are really BAD but fast as reviewers!!!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Shape 230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Facts about Code Reviews 3</a:t>
            </a:r>
            <a:endParaRPr/>
          </a:p>
        </p:txBody>
      </p:sp>
      <p:sp>
        <p:nvSpPr>
          <p:cNvPr id="231" name="Shape 23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What about # of reviewers?</a:t>
            </a:r>
            <a:endParaRPr/>
          </a:p>
          <a:p>
            <a:pPr marL="0" lvl="0" indent="0">
              <a:spcBef>
                <a:spcPts val="1600"/>
              </a:spcBef>
              <a:spcAft>
                <a:spcPts val="1600"/>
              </a:spcAft>
              <a:buNone/>
            </a:pPr>
            <a:endParaRPr/>
          </a:p>
        </p:txBody>
      </p:sp>
      <p:pic>
        <p:nvPicPr>
          <p:cNvPr id="232" name="Shape 232"/>
          <p:cNvPicPr preferRelativeResize="0"/>
          <p:nvPr/>
        </p:nvPicPr>
        <p:blipFill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9375" y="1568950"/>
            <a:ext cx="3500325" cy="1841175"/>
          </a:xfrm>
          <a:prstGeom prst="rect">
            <a:avLst/>
          </a:prstGeom>
          <a:noFill/>
          <a:ln>
            <a:noFill/>
          </a:ln>
        </p:spPr>
      </p:pic>
      <p:sp>
        <p:nvSpPr>
          <p:cNvPr id="233" name="Shape 233"/>
          <p:cNvSpPr txBox="1"/>
          <p:nvPr/>
        </p:nvSpPr>
        <p:spPr>
          <a:xfrm>
            <a:off x="584650" y="3485750"/>
            <a:ext cx="3174900" cy="72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More reviewers -&gt; less time per reviewer (another will find some problem)</a:t>
            </a:r>
            <a:endParaRPr/>
          </a:p>
        </p:txBody>
      </p:sp>
      <p:pic>
        <p:nvPicPr>
          <p:cNvPr id="234" name="Shape 234"/>
          <p:cNvPicPr preferRelativeResize="0"/>
          <p:nvPr/>
        </p:nvPicPr>
        <p:blipFill>
          <a:blip r:embed="rId4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80975" y="1568950"/>
            <a:ext cx="3487080" cy="1841175"/>
          </a:xfrm>
          <a:prstGeom prst="rect">
            <a:avLst/>
          </a:prstGeom>
          <a:noFill/>
          <a:ln>
            <a:noFill/>
          </a:ln>
        </p:spPr>
      </p:pic>
      <p:sp>
        <p:nvSpPr>
          <p:cNvPr id="235" name="Shape 235"/>
          <p:cNvSpPr txBox="1"/>
          <p:nvPr/>
        </p:nvSpPr>
        <p:spPr>
          <a:xfrm>
            <a:off x="5032500" y="3663350"/>
            <a:ext cx="4262700" cy="49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More reviewers -&gt; More possible bugs!!</a:t>
            </a:r>
            <a:endParaRPr/>
          </a:p>
        </p:txBody>
      </p:sp>
      <p:pic>
        <p:nvPicPr>
          <p:cNvPr id="236" name="Shape 236"/>
          <p:cNvPicPr preferRelativeResize="0"/>
          <p:nvPr/>
        </p:nvPicPr>
        <p:blipFill>
          <a:blip r:embed="rId5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05950" y="1966750"/>
            <a:ext cx="5121298" cy="28807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Shape 24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Conclusions:</a:t>
            </a:r>
            <a:endParaRPr/>
          </a:p>
        </p:txBody>
      </p:sp>
      <p:sp>
        <p:nvSpPr>
          <p:cNvPr id="242" name="Shape 242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786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/>
              <a:t>1 - We only really do good reviews with commits &lt; 2-3 files. Our focus lost after 10 files.</a:t>
            </a:r>
            <a:endParaRPr b="1"/>
          </a:p>
          <a:p>
            <a:pPr marL="0" lvl="0" indent="0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 rtl="0">
              <a:spcBef>
                <a:spcPts val="1600"/>
              </a:spcBef>
              <a:spcAft>
                <a:spcPts val="1600"/>
              </a:spcAft>
              <a:buNone/>
            </a:pPr>
            <a:endParaRPr/>
          </a:p>
        </p:txBody>
      </p:sp>
      <p:sp>
        <p:nvSpPr>
          <p:cNvPr id="243" name="Shape 243"/>
          <p:cNvSpPr txBox="1"/>
          <p:nvPr/>
        </p:nvSpPr>
        <p:spPr>
          <a:xfrm>
            <a:off x="362625" y="193907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lang="en" sz="1800" b="1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rPr>
              <a:t>2- After 100 lines we are really BAD but fast as reviewers!!!</a:t>
            </a:r>
            <a:endParaRPr sz="1800" b="1">
              <a:solidFill>
                <a:schemeClr val="accent3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244" name="Shape 244"/>
          <p:cNvSpPr txBox="1"/>
          <p:nvPr/>
        </p:nvSpPr>
        <p:spPr>
          <a:xfrm>
            <a:off x="340425" y="2590250"/>
            <a:ext cx="8491800" cy="60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lang="en" sz="1800" b="1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rPr>
              <a:t>3- Choose 2-3 Reviewers</a:t>
            </a:r>
            <a:endParaRPr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Shape 249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Not evidence based advices:</a:t>
            </a:r>
            <a:endParaRPr/>
          </a:p>
        </p:txBody>
      </p:sp>
      <p:sp>
        <p:nvSpPr>
          <p:cNvPr id="250" name="Shape 250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/>
              <a:t>Everyone:</a:t>
            </a:r>
            <a:endParaRPr b="1"/>
          </a:p>
          <a:p>
            <a:pPr marL="457200" lvl="0" indent="-342900" rtl="0">
              <a:spcBef>
                <a:spcPts val="1600"/>
              </a:spcBef>
              <a:spcAft>
                <a:spcPts val="0"/>
              </a:spcAft>
              <a:buSzPts val="1800"/>
              <a:buChar char="-"/>
            </a:pPr>
            <a:r>
              <a:rPr lang="en"/>
              <a:t>Review the meanings, not the format. </a:t>
            </a:r>
            <a:r>
              <a:rPr lang="en" b="1" u="sng"/>
              <a:t>Choose a style guide </a:t>
            </a:r>
            <a:r>
              <a:rPr lang="en"/>
              <a:t>and apply </a:t>
            </a:r>
            <a:r>
              <a:rPr lang="en" b="1"/>
              <a:t>automatic tools</a:t>
            </a:r>
            <a:r>
              <a:rPr lang="en"/>
              <a:t> for that</a:t>
            </a:r>
            <a:endParaRPr/>
          </a:p>
          <a:p>
            <a: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en"/>
              <a:t>Positive aptitude,</a:t>
            </a:r>
            <a:r>
              <a:rPr lang="en" b="1"/>
              <a:t> it's not personal</a:t>
            </a:r>
            <a:r>
              <a:rPr lang="en"/>
              <a:t>. (it's just your f$%ˆing code)</a:t>
            </a:r>
            <a:endParaRPr/>
          </a:p>
          <a:p>
            <a:pPr marL="0" lvl="0" indent="0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" b="1"/>
              <a:t>Reviewers:</a:t>
            </a:r>
            <a:endParaRPr b="1"/>
          </a:p>
          <a:p>
            <a:pPr marL="457200" lvl="0" indent="-342900" rtl="0">
              <a:spcBef>
                <a:spcPts val="1600"/>
              </a:spcBef>
              <a:spcAft>
                <a:spcPts val="0"/>
              </a:spcAft>
              <a:buSzPts val="1800"/>
              <a:buChar char="-"/>
            </a:pPr>
            <a:r>
              <a:rPr lang="en"/>
              <a:t>Review everything! </a:t>
            </a:r>
            <a:endParaRPr/>
          </a:p>
          <a:p>
            <a: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en"/>
              <a:t>Choose and adapt a checklist: </a:t>
            </a:r>
            <a:r>
              <a:rPr lang="en" u="sng">
                <a:solidFill>
                  <a:schemeClr val="hlink"/>
                </a:solidFill>
                <a:hlinkClick r:id="rId3"/>
              </a:rPr>
              <a:t>https://blog.fogcreek.com/increase-defect-detection-with-our-code-review-checklist-example/</a:t>
            </a:r>
            <a:endParaRPr/>
          </a:p>
          <a:p>
            <a: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5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5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5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Shape 25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Not evidence based advices II</a:t>
            </a:r>
            <a:endParaRPr/>
          </a:p>
        </p:txBody>
      </p:sp>
      <p:sp>
        <p:nvSpPr>
          <p:cNvPr id="256" name="Shape 256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/>
              <a:t>Submitters:</a:t>
            </a:r>
            <a:endParaRPr b="1"/>
          </a:p>
          <a:p>
            <a:pPr marL="457200" lvl="0" indent="-342900" rtl="0">
              <a:spcBef>
                <a:spcPts val="1600"/>
              </a:spcBef>
              <a:spcAft>
                <a:spcPts val="0"/>
              </a:spcAft>
              <a:buSzPts val="1800"/>
              <a:buChar char="-"/>
            </a:pPr>
            <a:r>
              <a:rPr lang="en" b="1"/>
              <a:t>Split the issues / commits</a:t>
            </a:r>
            <a:r>
              <a:rPr lang="en"/>
              <a:t> if there is more than 200 lines. (100 is the best) (Less than 3 files).</a:t>
            </a:r>
            <a:endParaRPr/>
          </a:p>
          <a:p>
            <a: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en"/>
              <a:t>Provide </a:t>
            </a:r>
            <a:r>
              <a:rPr lang="en" b="1"/>
              <a:t>Context:</a:t>
            </a:r>
            <a:r>
              <a:rPr lang="en"/>
              <a:t> provide description, documentation, tests!!</a:t>
            </a:r>
            <a:endParaRPr/>
          </a:p>
          <a:p>
            <a: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en" b="1"/>
              <a:t>Better talk</a:t>
            </a:r>
            <a:r>
              <a:rPr lang="en"/>
              <a:t> than start a codereview war.</a:t>
            </a:r>
            <a:endParaRPr/>
          </a:p>
          <a:p>
            <a: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en"/>
              <a:t>Pass </a:t>
            </a:r>
            <a:r>
              <a:rPr lang="en" b="1"/>
              <a:t>automatic tools</a:t>
            </a:r>
            <a:r>
              <a:rPr lang="en"/>
              <a:t> before submitting.</a:t>
            </a:r>
            <a:endParaRPr/>
          </a:p>
          <a:p>
            <a:pPr marL="0" lvl="0" indent="0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>
              <a:spcBef>
                <a:spcPts val="1600"/>
              </a:spcBef>
              <a:spcAft>
                <a:spcPts val="1600"/>
              </a:spcAft>
              <a:buNone/>
            </a:pP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5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5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5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5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5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Shape 26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If you want to be a troll</a:t>
            </a:r>
            <a:endParaRPr/>
          </a:p>
        </p:txBody>
      </p:sp>
      <p:sp>
        <p:nvSpPr>
          <p:cNvPr id="262" name="Shape 262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Review a few lines and:</a:t>
            </a:r>
            <a:endParaRPr/>
          </a:p>
          <a:p>
            <a:pPr marL="457200" lvl="0" indent="-342900" rtl="0">
              <a:spcBef>
                <a:spcPts val="1600"/>
              </a:spcBef>
              <a:spcAft>
                <a:spcPts val="0"/>
              </a:spcAft>
              <a:buSzPts val="1800"/>
              <a:buChar char="-"/>
            </a:pPr>
            <a:r>
              <a:rPr lang="en"/>
              <a:t>Suggest better naming</a:t>
            </a:r>
            <a:endParaRPr/>
          </a:p>
          <a:p>
            <a: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en"/>
              <a:t>Suggest refactor (you can always refactor more)</a:t>
            </a:r>
            <a:endParaRPr/>
          </a:p>
          <a:p>
            <a: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en"/>
              <a:t>Suggest break of some SOLID principle</a:t>
            </a:r>
            <a:endParaRPr/>
          </a:p>
          <a:p>
            <a: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en"/>
              <a:t>Or just say "This is not clear"</a:t>
            </a:r>
            <a:endParaRPr/>
          </a:p>
          <a:p>
            <a:pPr marL="0" lvl="0" indent="0">
              <a:spcBef>
                <a:spcPts val="1600"/>
              </a:spcBef>
              <a:spcAft>
                <a:spcPts val="1600"/>
              </a:spcAft>
              <a:buNone/>
            </a:pPr>
            <a:endParaRPr/>
          </a:p>
        </p:txBody>
      </p:sp>
      <p:pic>
        <p:nvPicPr>
          <p:cNvPr id="263" name="Shape 26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63063" y="337350"/>
            <a:ext cx="3857625" cy="38671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6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6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6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" name="Shape 268"/>
          <p:cNvSpPr txBox="1">
            <a:spLocks noGrp="1"/>
          </p:cNvSpPr>
          <p:nvPr>
            <p:ph type="title"/>
          </p:nvPr>
        </p:nvSpPr>
        <p:spPr>
          <a:xfrm>
            <a:off x="510450" y="2057400"/>
            <a:ext cx="8123100" cy="778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3/3 Automatic Tools</a:t>
            </a:r>
            <a:endParaRPr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" name="Shape 273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Some of them</a:t>
            </a:r>
            <a:endParaRPr/>
          </a:p>
        </p:txBody>
      </p:sp>
      <p:sp>
        <p:nvSpPr>
          <p:cNvPr id="274" name="Shape 27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en"/>
              <a:t>Style: Php-cs-fixer: </a:t>
            </a:r>
            <a:r>
              <a:rPr lang="en" u="sng">
                <a:solidFill>
                  <a:schemeClr val="hlink"/>
                </a:solidFill>
                <a:hlinkClick r:id="rId3"/>
              </a:rPr>
              <a:t>https://github.com/FriendsOfPHP/PHP-CS-Fixer</a:t>
            </a:r>
            <a:endParaRPr/>
          </a:p>
          <a:p>
            <a: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en"/>
              <a:t>Linter: phpLinter: </a:t>
            </a:r>
            <a:r>
              <a:rPr lang="en" u="sng">
                <a:solidFill>
                  <a:schemeClr val="hlink"/>
                </a:solidFill>
                <a:hlinkClick r:id="rId4"/>
              </a:rPr>
              <a:t>https://github.com/JakubOnderka/PHP-Parallel-Lint</a:t>
            </a:r>
            <a:endParaRPr/>
          </a:p>
          <a:p>
            <a: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en"/>
              <a:t>Php mess detector: </a:t>
            </a:r>
            <a:r>
              <a:rPr lang="en" u="sng">
                <a:solidFill>
                  <a:schemeClr val="hlink"/>
                </a:solidFill>
                <a:hlinkClick r:id="rId5"/>
              </a:rPr>
              <a:t>https://phpmd.org/</a:t>
            </a:r>
            <a:endParaRPr/>
          </a:p>
          <a:p>
            <a: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en"/>
              <a:t>Static Analysis: PhpStan: </a:t>
            </a:r>
            <a:r>
              <a:rPr lang="en" u="sng">
                <a:solidFill>
                  <a:schemeClr val="hlink"/>
                </a:solidFill>
                <a:hlinkClick r:id="rId6"/>
              </a:rPr>
              <a:t>https://github.com/phpstan/phpstan</a:t>
            </a:r>
            <a:endParaRPr/>
          </a:p>
          <a:p>
            <a: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en"/>
              <a:t>Static Analysis: Psalm: </a:t>
            </a:r>
            <a:r>
              <a:rPr lang="en" u="sng">
                <a:solidFill>
                  <a:schemeClr val="hlink"/>
                </a:solidFill>
                <a:hlinkClick r:id="rId7"/>
              </a:rPr>
              <a:t>https://github.com/vimeo/psalm</a:t>
            </a:r>
            <a:endParaRPr/>
          </a:p>
          <a:p>
            <a: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en"/>
              <a:t>Copy Paste Detector (Carefull DTO's): </a:t>
            </a:r>
            <a:r>
              <a:rPr lang="en" u="sng">
                <a:solidFill>
                  <a:schemeClr val="hlink"/>
                </a:solidFill>
                <a:hlinkClick r:id="rId8"/>
              </a:rPr>
              <a:t>https://github.com/sebastianbergmann/phpcpd</a:t>
            </a:r>
            <a:endParaRPr/>
          </a:p>
          <a:p>
            <a: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en"/>
              <a:t>etc..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7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7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7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" name="Shape 279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IN each commit</a:t>
            </a:r>
            <a:endParaRPr/>
          </a:p>
        </p:txBody>
      </p:sp>
      <p:sp>
        <p:nvSpPr>
          <p:cNvPr id="280" name="Shape 280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en"/>
              <a:t>You should run all of them! (same codestyle across the project)</a:t>
            </a:r>
            <a:endParaRPr/>
          </a:p>
          <a:p>
            <a: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en"/>
              <a:t>Check your tests (phpunit, behat, phpspec..)</a:t>
            </a:r>
            <a:endParaRPr/>
          </a:p>
          <a:p>
            <a: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en"/>
              <a:t>Check Composers problems (composer.json without composer.lock)</a:t>
            </a:r>
            <a:endParaRPr/>
          </a:p>
          <a:p>
            <a: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en"/>
              <a:t>Established defaults (default headers, strict declare, namespace sorts, etc..)</a:t>
            </a:r>
            <a:endParaRPr/>
          </a:p>
          <a:p>
            <a:pPr marL="0" lvl="0" indent="0" rtl="0">
              <a:spcBef>
                <a:spcPts val="1600"/>
              </a:spcBef>
              <a:spcAft>
                <a:spcPts val="1600"/>
              </a:spcAft>
              <a:buNone/>
            </a:pP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8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8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8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8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Shape 28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Some tools to do all of this:</a:t>
            </a:r>
            <a:endParaRPr/>
          </a:p>
        </p:txBody>
      </p:sp>
      <p:sp>
        <p:nvSpPr>
          <p:cNvPr id="286" name="Shape 286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" u="sng">
                <a:solidFill>
                  <a:schemeClr val="hlink"/>
                </a:solidFill>
                <a:hlinkClick r:id="rId3"/>
              </a:rPr>
              <a:t>https://github.com/karlosagudo/fixtro</a:t>
            </a:r>
            <a:r>
              <a:rPr lang="en"/>
              <a:t> (dependencies on the project, defaults files created on the project)</a:t>
            </a:r>
            <a:endParaRPr/>
          </a:p>
          <a:p>
            <a:pPr marL="0" lvl="0" indent="0">
              <a:spcBef>
                <a:spcPts val="1600"/>
              </a:spcBef>
              <a:spcAft>
                <a:spcPts val="0"/>
              </a:spcAft>
              <a:buNone/>
            </a:pPr>
            <a:r>
              <a:rPr lang="en" u="sng">
                <a:solidFill>
                  <a:schemeClr val="hlink"/>
                </a:solidFill>
                <a:hlinkClick r:id="rId4"/>
              </a:rPr>
              <a:t>https://github.com/bruli/php-git-hooks</a:t>
            </a:r>
            <a:endParaRPr/>
          </a:p>
          <a:p>
            <a:pPr marL="0" lvl="0" indent="0">
              <a:spcBef>
                <a:spcPts val="1600"/>
              </a:spcBef>
              <a:spcAft>
                <a:spcPts val="0"/>
              </a:spcAft>
              <a:buNone/>
            </a:pPr>
            <a:r>
              <a:rPr lang="en"/>
              <a:t>There are a lot more…. but</a:t>
            </a:r>
            <a:endParaRPr/>
          </a:p>
          <a:p>
            <a:pPr marL="0" lvl="0" indent="0">
              <a:spcBef>
                <a:spcPts val="1600"/>
              </a:spcBef>
              <a:spcAft>
                <a:spcPts val="0"/>
              </a:spcAft>
              <a:buNone/>
            </a:pPr>
            <a:r>
              <a:rPr lang="en"/>
              <a:t>Which one is the best??</a:t>
            </a:r>
            <a:endParaRPr/>
          </a:p>
          <a:p>
            <a:pPr marL="0" lvl="0" indent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>
              <a:spcBef>
                <a:spcPts val="1600"/>
              </a:spcBef>
              <a:spcAft>
                <a:spcPts val="1600"/>
              </a:spcAft>
              <a:buNone/>
            </a:pP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8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8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8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8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Shape 29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2" name="Shape 292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3200400" lvl="0" indent="0" algn="l">
              <a:spcBef>
                <a:spcPts val="1600"/>
              </a:spcBef>
              <a:spcAft>
                <a:spcPts val="1600"/>
              </a:spcAft>
              <a:buNone/>
            </a:pPr>
            <a:endParaRPr sz="3600"/>
          </a:p>
        </p:txBody>
      </p:sp>
      <p:pic>
        <p:nvPicPr>
          <p:cNvPr id="293" name="Shape 29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43250" y="1143000"/>
            <a:ext cx="2857500" cy="2857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Shape 298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Conclusions</a:t>
            </a:r>
            <a:endParaRPr/>
          </a:p>
        </p:txBody>
      </p:sp>
      <p:sp>
        <p:nvSpPr>
          <p:cNvPr id="299" name="Shape 299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1600"/>
              </a:spcAft>
              <a:buNone/>
            </a:pPr>
            <a:endParaRPr/>
          </a:p>
        </p:txBody>
      </p:sp>
      <p:sp>
        <p:nvSpPr>
          <p:cNvPr id="300" name="Shape 300"/>
          <p:cNvSpPr txBox="1"/>
          <p:nvPr/>
        </p:nvSpPr>
        <p:spPr>
          <a:xfrm>
            <a:off x="4826400" y="1469550"/>
            <a:ext cx="3380100" cy="252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301" name="Shape 301"/>
          <p:cNvPicPr preferRelativeResize="0"/>
          <p:nvPr/>
        </p:nvPicPr>
        <p:blipFill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3300" y="1192074"/>
            <a:ext cx="7456149" cy="333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" name="Shape 30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Questions??</a:t>
            </a:r>
            <a:endParaRPr/>
          </a:p>
        </p:txBody>
      </p:sp>
      <p:sp>
        <p:nvSpPr>
          <p:cNvPr id="307" name="Shape 307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3000" b="1"/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None/>
            </a:pPr>
            <a:endParaRPr sz="3000" b="1"/>
          </a:p>
          <a:p>
            <a:pPr marL="2743200" lvl="0" indent="457200" algn="l">
              <a:spcBef>
                <a:spcPts val="1600"/>
              </a:spcBef>
              <a:spcAft>
                <a:spcPts val="1600"/>
              </a:spcAft>
              <a:buNone/>
            </a:pPr>
            <a:r>
              <a:rPr lang="en" sz="3000" b="1"/>
              <a:t>THANKS!!</a:t>
            </a:r>
            <a:endParaRPr sz="3000" b="1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pearmint">
  <a:themeElements>
    <a:clrScheme name="Spearmint">
      <a:dk1>
        <a:srgbClr val="202729"/>
      </a:dk1>
      <a:lt1>
        <a:srgbClr val="FFFFFF"/>
      </a:lt1>
      <a:dk2>
        <a:srgbClr val="4BA173"/>
      </a:dk2>
      <a:lt2>
        <a:srgbClr val="63D297"/>
      </a:lt2>
      <a:accent1>
        <a:srgbClr val="353744"/>
      </a:accent1>
      <a:accent2>
        <a:srgbClr val="424242"/>
      </a:accent2>
      <a:accent3>
        <a:srgbClr val="616161"/>
      </a:accent3>
      <a:accent4>
        <a:srgbClr val="999999"/>
      </a:accent4>
      <a:accent5>
        <a:srgbClr val="FF5252"/>
      </a:accent5>
      <a:accent6>
        <a:srgbClr val="FFF176"/>
      </a:accent6>
      <a:hlink>
        <a:srgbClr val="FF5252"/>
      </a:hlink>
      <a:folHlink>
        <a:srgbClr val="FF525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1093</Words>
  <Application>Microsoft Macintosh PowerPoint</Application>
  <PresentationFormat>Presentación en pantalla (16:9)</PresentationFormat>
  <Paragraphs>145</Paragraphs>
  <Slides>37</Slides>
  <Notes>37</Notes>
  <HiddenSlides>0</HiddenSlides>
  <MMClips>0</MMClips>
  <ScaleCrop>false</ScaleCrop>
  <HeadingPairs>
    <vt:vector size="6" baseType="variant">
      <vt:variant>
        <vt:lpstr>Fuentes usadas</vt:lpstr>
      </vt:variant>
      <vt:variant>
        <vt:i4>1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37</vt:i4>
      </vt:variant>
    </vt:vector>
  </HeadingPairs>
  <TitlesOfParts>
    <vt:vector size="39" baseType="lpstr">
      <vt:lpstr>Proxima Nova</vt:lpstr>
      <vt:lpstr>Spearmint</vt:lpstr>
      <vt:lpstr>Code Reviews From Hell</vt:lpstr>
      <vt:lpstr>About me</vt:lpstr>
      <vt:lpstr>Where I work?</vt:lpstr>
      <vt:lpstr>Question</vt:lpstr>
      <vt:lpstr>About this talk </vt:lpstr>
      <vt:lpstr>0/3 Intro about Code</vt:lpstr>
      <vt:lpstr>There is no perfect code</vt:lpstr>
      <vt:lpstr>Code and Context</vt:lpstr>
      <vt:lpstr>Code and Context II</vt:lpstr>
      <vt:lpstr>Code and Context III</vt:lpstr>
      <vt:lpstr>Does your code talks business? (Ubiquitous language)</vt:lpstr>
      <vt:lpstr>What´s the business Value?</vt:lpstr>
      <vt:lpstr>Are you aware of the strategy/product of your company? </vt:lpstr>
      <vt:lpstr>Code and Context III</vt:lpstr>
      <vt:lpstr>Best practices?</vt:lpstr>
      <vt:lpstr>1/3 Code Reviews the perfect killer.</vt:lpstr>
      <vt:lpstr>Once Upon a time...</vt:lpstr>
      <vt:lpstr>But.. one little problem...strange things</vt:lpstr>
      <vt:lpstr>Organization vs Reality</vt:lpstr>
      <vt:lpstr>All kind of trolls</vt:lpstr>
      <vt:lpstr>2/3 Better Reviews. Knowing your enemy</vt:lpstr>
      <vt:lpstr>Facts About Code Review</vt:lpstr>
      <vt:lpstr>Conclusions:</vt:lpstr>
      <vt:lpstr>Facts about Code Review 2</vt:lpstr>
      <vt:lpstr>Conclusions:</vt:lpstr>
      <vt:lpstr>Facts about Code Reviews 3</vt:lpstr>
      <vt:lpstr>Conclusions:</vt:lpstr>
      <vt:lpstr>Not evidence based advices:</vt:lpstr>
      <vt:lpstr>Not evidence based advices II</vt:lpstr>
      <vt:lpstr>If you want to be a troll</vt:lpstr>
      <vt:lpstr>3/3 Automatic Tools</vt:lpstr>
      <vt:lpstr>Some of them</vt:lpstr>
      <vt:lpstr>IN each commit</vt:lpstr>
      <vt:lpstr>Some tools to do all of this:</vt:lpstr>
      <vt:lpstr>Presentación de PowerPoint</vt:lpstr>
      <vt:lpstr>Conclusions</vt:lpstr>
      <vt:lpstr>Questions??</vt:lpstr>
    </vt:vector>
  </TitlesOfParts>
  <LinksUpToDate>false</LinksUpToDate>
  <SharedDoc>false</SharedDoc>
  <HyperlinksChanged>false</HyperlinksChanged>
  <AppVersion>16.0010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Code Reviews From Hell</dc:title>
  <cp:lastModifiedBy>Carlos Agudo</cp:lastModifiedBy>
  <cp:revision>1</cp:revision>
  <dcterms:modified xsi:type="dcterms:W3CDTF">2018-03-05T08:32:53Z</dcterms:modified>
</cp:coreProperties>
</file>