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90" r:id="rId3"/>
    <p:sldId id="306" r:id="rId4"/>
    <p:sldId id="289" r:id="rId5"/>
    <p:sldId id="257" r:id="rId6"/>
    <p:sldId id="258" r:id="rId7"/>
    <p:sldId id="259" r:id="rId8"/>
    <p:sldId id="279" r:id="rId9"/>
    <p:sldId id="277" r:id="rId10"/>
    <p:sldId id="291" r:id="rId11"/>
    <p:sldId id="280" r:id="rId12"/>
    <p:sldId id="276" r:id="rId13"/>
    <p:sldId id="262" r:id="rId14"/>
    <p:sldId id="278" r:id="rId15"/>
    <p:sldId id="282" r:id="rId16"/>
    <p:sldId id="285" r:id="rId17"/>
    <p:sldId id="286" r:id="rId18"/>
    <p:sldId id="287" r:id="rId19"/>
    <p:sldId id="265" r:id="rId20"/>
    <p:sldId id="273" r:id="rId21"/>
    <p:sldId id="266" r:id="rId22"/>
    <p:sldId id="264" r:id="rId23"/>
    <p:sldId id="288" r:id="rId24"/>
    <p:sldId id="267" r:id="rId25"/>
    <p:sldId id="268" r:id="rId26"/>
    <p:sldId id="305" r:id="rId27"/>
    <p:sldId id="274" r:id="rId28"/>
    <p:sldId id="275" r:id="rId29"/>
    <p:sldId id="303" r:id="rId30"/>
    <p:sldId id="270" r:id="rId31"/>
    <p:sldId id="293" r:id="rId32"/>
    <p:sldId id="294" r:id="rId33"/>
    <p:sldId id="298" r:id="rId34"/>
    <p:sldId id="292" r:id="rId35"/>
    <p:sldId id="295" r:id="rId36"/>
    <p:sldId id="296" r:id="rId37"/>
    <p:sldId id="304" r:id="rId38"/>
    <p:sldId id="297" r:id="rId39"/>
    <p:sldId id="299" r:id="rId40"/>
    <p:sldId id="300" r:id="rId41"/>
    <p:sldId id="307" r:id="rId42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9E27"/>
    <a:srgbClr val="3571AD"/>
    <a:srgbClr val="3575B5"/>
    <a:srgbClr val="E69535"/>
    <a:srgbClr val="9E9E9E"/>
    <a:srgbClr val="F8C938"/>
    <a:srgbClr val="5185BD"/>
    <a:srgbClr val="D39E97"/>
    <a:srgbClr val="E74832"/>
    <a:srgbClr val="EB46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7"/>
    <p:restoredTop sz="95679"/>
  </p:normalViewPr>
  <p:slideViewPr>
    <p:cSldViewPr snapToGrid="0" snapToObjects="1">
      <p:cViewPr>
        <p:scale>
          <a:sx n="77" d="100"/>
          <a:sy n="77" d="100"/>
        </p:scale>
        <p:origin x="140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0" d="100"/>
          <a:sy n="90" d="100"/>
        </p:scale>
        <p:origin x="380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78366-AC7C-2D45-82BE-D1382D0650EB}" type="datetimeFigureOut">
              <a:rPr lang="es-ES_tradnl" smtClean="0"/>
              <a:t>11/2/17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195AD-1D6B-6E4A-B6FA-B6C2F91CA289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4961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6DA46-1153-F343-891B-73BEB9D404BE}" type="datetimeFigureOut">
              <a:rPr lang="en-US" smtClean="0"/>
              <a:t>2/11/17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EB338-C18B-AD49-BBF8-07DB1F2C0DA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3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90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6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09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55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34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35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1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59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10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30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50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44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62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23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6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2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648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4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75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965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13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19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63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2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374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240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920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932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420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93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421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450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69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726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1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972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216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544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7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0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4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2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8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4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91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0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1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8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9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756-A04B-A543-8DF0-AD27BDC093CC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87237-C5A7-9142-96DF-1658E0E18F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5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image" Target="../media/image2.emf"/><Relationship Id="rId6" Type="http://schemas.openxmlformats.org/officeDocument/2006/relationships/image" Target="../media/image3.emf"/><Relationship Id="rId7" Type="http://schemas.openxmlformats.org/officeDocument/2006/relationships/image" Target="../media/image4.emf"/><Relationship Id="rId8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12.png"/><Relationship Id="rId8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20" Type="http://schemas.openxmlformats.org/officeDocument/2006/relationships/image" Target="../media/image5.emf"/><Relationship Id="rId10" Type="http://schemas.openxmlformats.org/officeDocument/2006/relationships/image" Target="../media/image30.png"/><Relationship Id="rId11" Type="http://schemas.openxmlformats.org/officeDocument/2006/relationships/image" Target="../media/image31.jpe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2.emf"/><Relationship Id="rId18" Type="http://schemas.openxmlformats.org/officeDocument/2006/relationships/image" Target="../media/image3.emf"/><Relationship Id="rId19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24.jp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jpeg"/><Relationship Id="rId8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4900602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5638800"/>
            <a:ext cx="121920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38800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565192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531" y="6055135"/>
            <a:ext cx="3729228" cy="473553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5928283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0" y="0"/>
            <a:ext cx="12192000" cy="5638800"/>
          </a:xfrm>
          <a:prstGeom prst="rect">
            <a:avLst/>
          </a:prstGeom>
          <a:gradFill>
            <a:gsLst>
              <a:gs pos="100000">
                <a:srgbClr val="000000">
                  <a:alpha val="74000"/>
                </a:srgbClr>
              </a:gs>
              <a:gs pos="20000">
                <a:srgbClr val="000000">
                  <a:alpha val="70000"/>
                </a:srgbClr>
              </a:gs>
              <a:gs pos="53000">
                <a:srgbClr val="000000">
                  <a:alpha val="0"/>
                </a:srgbClr>
              </a:gs>
              <a:gs pos="43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adroTexto 22"/>
          <p:cNvSpPr txBox="1"/>
          <p:nvPr/>
        </p:nvSpPr>
        <p:spPr>
          <a:xfrm>
            <a:off x="712859" y="1157640"/>
            <a:ext cx="1061152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 de </a:t>
            </a:r>
            <a:r>
              <a:rPr lang="en-US" sz="36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vídeo</a:t>
            </a:r>
            <a:r>
              <a:rPr lang="en-US" sz="3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avanzado</a:t>
            </a:r>
            <a:r>
              <a:rPr lang="en-US" sz="3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con </a:t>
            </a:r>
            <a:r>
              <a:rPr lang="en-US" sz="3600" b="1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HTML5</a:t>
            </a:r>
            <a:endParaRPr lang="en-US" sz="3600" b="1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2060000" y="3004317"/>
            <a:ext cx="3261731" cy="8771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David González Clemente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ATRESMEDIA</a:t>
            </a:r>
            <a:endParaRPr lang="en-US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866434" y="2879320"/>
            <a:ext cx="1120554" cy="1120552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27" y="2991658"/>
            <a:ext cx="906650" cy="906648"/>
          </a:xfrm>
          <a:prstGeom prst="ellipse">
            <a:avLst/>
          </a:prstGeom>
        </p:spPr>
      </p:pic>
      <p:cxnSp>
        <p:nvCxnSpPr>
          <p:cNvPr id="4" name="Conector recto 3"/>
          <p:cNvCxnSpPr/>
          <p:nvPr/>
        </p:nvCxnSpPr>
        <p:spPr>
          <a:xfrm>
            <a:off x="2176196" y="3487564"/>
            <a:ext cx="2788920" cy="0"/>
          </a:xfrm>
          <a:prstGeom prst="line">
            <a:avLst/>
          </a:prstGeom>
          <a:ln w="15875" cap="rnd">
            <a:solidFill>
              <a:schemeClr val="tx1">
                <a:lumMod val="50000"/>
                <a:lumOff val="5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4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050883" y="1302536"/>
            <a:ext cx="8090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David González Clemente</a:t>
            </a:r>
            <a:endParaRPr lang="es-ES_tradnl" sz="28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351682" y="1912780"/>
            <a:ext cx="5409124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Twitter: @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danotrilogic</a:t>
            </a:r>
            <a:endParaRPr lang="es-ES_tradnl" sz="20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ctr"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E-mail: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danotrilogic@gmail.com</a:t>
            </a:r>
            <a:endParaRPr lang="es-ES_tradnl" sz="20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7600" y="3273287"/>
            <a:ext cx="1646330" cy="164633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381" y="3143448"/>
            <a:ext cx="2075774" cy="15414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8558" y="3324963"/>
            <a:ext cx="1542978" cy="154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9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0421" y="444475"/>
            <a:ext cx="279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INDICE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614485" y="285500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/>
          <p:cNvSpPr/>
          <p:nvPr/>
        </p:nvSpPr>
        <p:spPr>
          <a:xfrm>
            <a:off x="614485" y="3918744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875072" y="2739382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Conceptos básicos de codificación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75072" y="3803126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adaptativo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614485" y="1794069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875072" y="1678451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Introducción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614485" y="4982488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Rectángulo 24"/>
          <p:cNvSpPr/>
          <p:nvPr/>
        </p:nvSpPr>
        <p:spPr>
          <a:xfrm>
            <a:off x="875072" y="4866870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Desarrollo de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players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con MSE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8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249351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INTRODUCCIÓN</a:t>
            </a:r>
            <a:endParaRPr lang="es-ES_tradnl" sz="54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3806456" y="3416845"/>
            <a:ext cx="4582632" cy="0"/>
          </a:xfrm>
          <a:prstGeom prst="line">
            <a:avLst/>
          </a:prstGeom>
          <a:ln w="25400">
            <a:solidFill>
              <a:srgbClr val="F49E2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0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58510" y="581880"/>
            <a:ext cx="2392574" cy="239257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33350">
            <a:solidFill>
              <a:srgbClr val="FFFFFF">
                <a:alpha val="3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572" y="2643144"/>
            <a:ext cx="3657341" cy="3657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25433" y="1168199"/>
            <a:ext cx="7514081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“En 1997, Reed Hastings fue a alquilar la película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Apollo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13 a un videoclub durante 48 horas.”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84381" y="3024914"/>
            <a:ext cx="6355133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“Por un descuido fue a devolverla varios días más tarde y ¡quisieron cobrarle un recargo de 40$!”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002309" y="823620"/>
            <a:ext cx="5409124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“Comenzaron enviando </a:t>
            </a:r>
            <a:r>
              <a:rPr lang="es-ES_tradnl" sz="2000" dirty="0" err="1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DVDs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 casa de los suscriptores por correo ordinario”.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059148" y="2266639"/>
            <a:ext cx="5468627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“En 2007 anunciaron que lanzarían </a:t>
            </a:r>
            <a:r>
              <a:rPr lang="es-ES_tradnl" sz="20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video en </a:t>
            </a:r>
            <a:r>
              <a:rPr lang="es-ES_tradnl" sz="2000" dirty="0" err="1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streaming</a:t>
            </a:r>
            <a:r>
              <a:rPr lang="mr-IN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…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”</a:t>
            </a:r>
            <a:endParaRPr lang="es-ES_tradnl" sz="20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990130" y="3833226"/>
            <a:ext cx="553764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“Hoy sirven vídeo a más de 93 millones de usuarios en todo el mundo.</a:t>
            </a:r>
          </a:p>
        </p:txBody>
      </p:sp>
      <p:sp>
        <p:nvSpPr>
          <p:cNvPr id="4" name="Elipse 3"/>
          <p:cNvSpPr/>
          <p:nvPr/>
        </p:nvSpPr>
        <p:spPr>
          <a:xfrm>
            <a:off x="632395" y="972081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Elipse 24"/>
          <p:cNvSpPr/>
          <p:nvPr/>
        </p:nvSpPr>
        <p:spPr>
          <a:xfrm>
            <a:off x="632395" y="2426808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Elipse 25"/>
          <p:cNvSpPr/>
          <p:nvPr/>
        </p:nvSpPr>
        <p:spPr>
          <a:xfrm>
            <a:off x="632395" y="3964784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977" y="784290"/>
            <a:ext cx="4453613" cy="336701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265032" y="855023"/>
            <a:ext cx="4289659" cy="2420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533" y="856116"/>
            <a:ext cx="3880499" cy="24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337539" y="472316"/>
            <a:ext cx="6301975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“El entretenimiento representa un 71,02% tráfico en internet durante el horario de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primetime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65176" y="534530"/>
            <a:ext cx="4189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Peak</a:t>
            </a:r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period</a:t>
            </a:r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traffic</a:t>
            </a:r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composition</a:t>
            </a:r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mr-IN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–</a:t>
            </a:r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 North </a:t>
            </a:r>
            <a:r>
              <a:rPr lang="es-ES_tradnl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America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869529" y="1733221"/>
            <a:ext cx="5252263" cy="278254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Rectángulo 32"/>
          <p:cNvSpPr/>
          <p:nvPr/>
        </p:nvSpPr>
        <p:spPr>
          <a:xfrm>
            <a:off x="5869529" y="2326644"/>
            <a:ext cx="5252263" cy="278254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4" name="Rectángulo 33"/>
          <p:cNvSpPr/>
          <p:nvPr/>
        </p:nvSpPr>
        <p:spPr>
          <a:xfrm>
            <a:off x="5869529" y="2921918"/>
            <a:ext cx="5252263" cy="278254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Rectángulo 34"/>
          <p:cNvSpPr/>
          <p:nvPr/>
        </p:nvSpPr>
        <p:spPr>
          <a:xfrm>
            <a:off x="5869529" y="3517192"/>
            <a:ext cx="5252263" cy="278254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Rectángulo 35"/>
          <p:cNvSpPr/>
          <p:nvPr/>
        </p:nvSpPr>
        <p:spPr>
          <a:xfrm>
            <a:off x="5869529" y="4111474"/>
            <a:ext cx="5252263" cy="278254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ángulo 14"/>
          <p:cNvSpPr/>
          <p:nvPr/>
        </p:nvSpPr>
        <p:spPr>
          <a:xfrm>
            <a:off x="5869529" y="1733221"/>
            <a:ext cx="5252263" cy="3013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8" name="CuadroTexto 37"/>
          <p:cNvSpPr txBox="1"/>
          <p:nvPr/>
        </p:nvSpPr>
        <p:spPr>
          <a:xfrm>
            <a:off x="5975497" y="1733264"/>
            <a:ext cx="3891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NETFLIX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40" name="Conector recto 39"/>
          <p:cNvCxnSpPr/>
          <p:nvPr/>
        </p:nvCxnSpPr>
        <p:spPr>
          <a:xfrm>
            <a:off x="9867023" y="1733221"/>
            <a:ext cx="0" cy="324019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/>
          <p:cNvSpPr txBox="1"/>
          <p:nvPr/>
        </p:nvSpPr>
        <p:spPr>
          <a:xfrm>
            <a:off x="5975495" y="2018866"/>
            <a:ext cx="2073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Youtube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5975495" y="2305832"/>
            <a:ext cx="207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Amazon v</a:t>
            </a:r>
            <a:r>
              <a:rPr lang="es-ES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ideo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5975495" y="2603176"/>
            <a:ext cx="207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Otros HTTP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5975495" y="2900575"/>
            <a:ext cx="207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iTunes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5975495" y="3197919"/>
            <a:ext cx="207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Hulu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975495" y="3495263"/>
            <a:ext cx="207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Otros SSL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5975495" y="3793107"/>
            <a:ext cx="2807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Descarga de juegos Xbox </a:t>
            </a:r>
            <a:r>
              <a:rPr lang="es-ES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One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5975495" y="4092584"/>
            <a:ext cx="2807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Facebook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5975495" y="4400118"/>
            <a:ext cx="2807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Bittorrent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9867023" y="1722631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35,15%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9867023" y="2023590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17,53%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9867023" y="2305377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4,26%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9867023" y="2603431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dirty="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4,19%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9867023" y="2901855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2,91%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9867023" y="3200703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2,68%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9867023" y="3498259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2,53%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9867023" y="3794985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2,18%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9867023" y="4092583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1,89%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9867023" y="4390344"/>
            <a:ext cx="11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smtClean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1,73%</a:t>
            </a:r>
            <a:endParaRPr lang="es-ES_tradnl" sz="14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2514153" y="3739438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71.02%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2514153" y="2402449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7.72%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67" name="CuadroTexto 66"/>
          <p:cNvSpPr txBox="1"/>
          <p:nvPr/>
        </p:nvSpPr>
        <p:spPr>
          <a:xfrm>
            <a:off x="2514153" y="2129068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5.69%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69" name="CuadroTexto 68"/>
          <p:cNvSpPr txBox="1"/>
          <p:nvPr/>
        </p:nvSpPr>
        <p:spPr>
          <a:xfrm>
            <a:off x="2514153" y="1917005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4.44%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2514153" y="1740615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3.80%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71" name="CuadroTexto 70"/>
          <p:cNvSpPr txBox="1"/>
          <p:nvPr/>
        </p:nvSpPr>
        <p:spPr>
          <a:xfrm>
            <a:off x="2514153" y="1548344"/>
            <a:ext cx="771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7.33%</a:t>
            </a:r>
            <a:endParaRPr lang="es-ES_tradnl" sz="105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 flipH="1">
            <a:off x="1710799" y="2536165"/>
            <a:ext cx="810038" cy="0"/>
          </a:xfrm>
          <a:prstGeom prst="line">
            <a:avLst/>
          </a:prstGeom>
          <a:ln w="15875">
            <a:solidFill>
              <a:srgbClr val="D39D9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 flipH="1">
            <a:off x="1710799" y="3876228"/>
            <a:ext cx="810038" cy="0"/>
          </a:xfrm>
          <a:prstGeom prst="line">
            <a:avLst/>
          </a:prstGeom>
          <a:ln w="15875">
            <a:solidFill>
              <a:srgbClr val="E7483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 flipH="1">
            <a:off x="1710799" y="2248456"/>
            <a:ext cx="810038" cy="0"/>
          </a:xfrm>
          <a:prstGeom prst="line">
            <a:avLst/>
          </a:prstGeom>
          <a:ln w="15875">
            <a:solidFill>
              <a:srgbClr val="5185B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 flipH="1">
            <a:off x="1710799" y="2042883"/>
            <a:ext cx="810038" cy="0"/>
          </a:xfrm>
          <a:prstGeom prst="line">
            <a:avLst/>
          </a:prstGeom>
          <a:ln w="15875">
            <a:solidFill>
              <a:srgbClr val="E6953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 flipH="1">
            <a:off x="1710799" y="1877405"/>
            <a:ext cx="810038" cy="0"/>
          </a:xfrm>
          <a:prstGeom prst="line">
            <a:avLst/>
          </a:prstGeom>
          <a:ln w="15875">
            <a:solidFill>
              <a:srgbClr val="F8C93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 flipH="1">
            <a:off x="1710799" y="1685134"/>
            <a:ext cx="810038" cy="0"/>
          </a:xfrm>
          <a:prstGeom prst="line">
            <a:avLst/>
          </a:prstGeom>
          <a:ln w="15875">
            <a:solidFill>
              <a:srgbClr val="9E9E9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3430604" y="2389063"/>
            <a:ext cx="153889" cy="15388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9" name="Rectángulo 78"/>
          <p:cNvSpPr/>
          <p:nvPr/>
        </p:nvSpPr>
        <p:spPr>
          <a:xfrm>
            <a:off x="3430604" y="2627228"/>
            <a:ext cx="153889" cy="153889"/>
          </a:xfrm>
          <a:prstGeom prst="rect">
            <a:avLst/>
          </a:prstGeom>
          <a:solidFill>
            <a:srgbClr val="7FBB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0" name="Rectángulo 79"/>
          <p:cNvSpPr/>
          <p:nvPr/>
        </p:nvSpPr>
        <p:spPr>
          <a:xfrm>
            <a:off x="3430604" y="2862938"/>
            <a:ext cx="153889" cy="153889"/>
          </a:xfrm>
          <a:prstGeom prst="rect">
            <a:avLst/>
          </a:prstGeom>
          <a:solidFill>
            <a:srgbClr val="F8C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1" name="Rectángulo 80"/>
          <p:cNvSpPr/>
          <p:nvPr/>
        </p:nvSpPr>
        <p:spPr>
          <a:xfrm>
            <a:off x="3430604" y="3095226"/>
            <a:ext cx="153889" cy="153889"/>
          </a:xfrm>
          <a:prstGeom prst="rect">
            <a:avLst/>
          </a:prstGeom>
          <a:solidFill>
            <a:srgbClr val="E69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2" name="Rectángulo 81"/>
          <p:cNvSpPr/>
          <p:nvPr/>
        </p:nvSpPr>
        <p:spPr>
          <a:xfrm>
            <a:off x="3430604" y="3336139"/>
            <a:ext cx="153889" cy="153889"/>
          </a:xfrm>
          <a:prstGeom prst="rect">
            <a:avLst/>
          </a:prstGeom>
          <a:solidFill>
            <a:srgbClr val="518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3" name="Rectángulo 82"/>
          <p:cNvSpPr/>
          <p:nvPr/>
        </p:nvSpPr>
        <p:spPr>
          <a:xfrm>
            <a:off x="3430604" y="3578164"/>
            <a:ext cx="153889" cy="153889"/>
          </a:xfrm>
          <a:prstGeom prst="rect">
            <a:avLst/>
          </a:prstGeom>
          <a:solidFill>
            <a:srgbClr val="A3B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4" name="Rectángulo 83"/>
          <p:cNvSpPr/>
          <p:nvPr/>
        </p:nvSpPr>
        <p:spPr>
          <a:xfrm>
            <a:off x="3430604" y="3820477"/>
            <a:ext cx="153889" cy="153889"/>
          </a:xfrm>
          <a:prstGeom prst="rect">
            <a:avLst/>
          </a:prstGeom>
          <a:solidFill>
            <a:srgbClr val="94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5" name="Rectángulo 84"/>
          <p:cNvSpPr/>
          <p:nvPr/>
        </p:nvSpPr>
        <p:spPr>
          <a:xfrm>
            <a:off x="3430604" y="4058396"/>
            <a:ext cx="153889" cy="153889"/>
          </a:xfrm>
          <a:prstGeom prst="rect">
            <a:avLst/>
          </a:prstGeom>
          <a:solidFill>
            <a:srgbClr val="D39E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6" name="Rectángulo 85"/>
          <p:cNvSpPr/>
          <p:nvPr/>
        </p:nvSpPr>
        <p:spPr>
          <a:xfrm>
            <a:off x="3430604" y="4300271"/>
            <a:ext cx="153889" cy="153889"/>
          </a:xfrm>
          <a:prstGeom prst="rect">
            <a:avLst/>
          </a:prstGeom>
          <a:solidFill>
            <a:srgbClr val="E74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3575164" y="2355024"/>
            <a:ext cx="11317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Outside</a:t>
            </a:r>
            <a:r>
              <a:rPr lang="es-ES_tradnl" sz="1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Top 5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7" name="CuadroTexto 86"/>
          <p:cNvSpPr txBox="1"/>
          <p:nvPr/>
        </p:nvSpPr>
        <p:spPr>
          <a:xfrm>
            <a:off x="3575164" y="2589319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Communications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8" name="CuadroTexto 87"/>
          <p:cNvSpPr txBox="1"/>
          <p:nvPr/>
        </p:nvSpPr>
        <p:spPr>
          <a:xfrm>
            <a:off x="3575164" y="2819937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Social </a:t>
            </a:r>
            <a:r>
              <a:rPr lang="es-ES_tradnl" sz="1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Networking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9" name="CuadroTexto 88"/>
          <p:cNvSpPr txBox="1"/>
          <p:nvPr/>
        </p:nvSpPr>
        <p:spPr>
          <a:xfrm>
            <a:off x="3575164" y="3050624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Gaming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0" name="CuadroTexto 89"/>
          <p:cNvSpPr txBox="1"/>
          <p:nvPr/>
        </p:nvSpPr>
        <p:spPr>
          <a:xfrm>
            <a:off x="3575164" y="3301550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Web </a:t>
            </a:r>
            <a:r>
              <a:rPr lang="es-ES_tradnl" sz="1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Browsing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1" name="CuadroTexto 90"/>
          <p:cNvSpPr txBox="1"/>
          <p:nvPr/>
        </p:nvSpPr>
        <p:spPr>
          <a:xfrm>
            <a:off x="3575164" y="3535790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Filesharing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2" name="CuadroTexto 91"/>
          <p:cNvSpPr txBox="1"/>
          <p:nvPr/>
        </p:nvSpPr>
        <p:spPr>
          <a:xfrm>
            <a:off x="3575164" y="3773128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Storage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3" name="CuadroTexto 92"/>
          <p:cNvSpPr txBox="1"/>
          <p:nvPr/>
        </p:nvSpPr>
        <p:spPr>
          <a:xfrm>
            <a:off x="3575164" y="4009416"/>
            <a:ext cx="134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Marketplaces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4" name="CuadroTexto 93"/>
          <p:cNvSpPr txBox="1"/>
          <p:nvPr/>
        </p:nvSpPr>
        <p:spPr>
          <a:xfrm>
            <a:off x="3575164" y="4257270"/>
            <a:ext cx="1697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Real-Time </a:t>
            </a:r>
            <a:r>
              <a:rPr lang="es-ES_tradnl" sz="1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Entertainment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5" name="CuadroTexto 94"/>
          <p:cNvSpPr txBox="1"/>
          <p:nvPr/>
        </p:nvSpPr>
        <p:spPr>
          <a:xfrm>
            <a:off x="730227" y="5421118"/>
            <a:ext cx="1697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Downstream</a:t>
            </a:r>
            <a:r>
              <a:rPr lang="es-ES_tradnl" sz="1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- 2016</a:t>
            </a:r>
            <a:endParaRPr lang="es-ES_tradnl" sz="1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96" name="Imagen 9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23191" y="407077"/>
            <a:ext cx="3859374" cy="492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0" y="3456728"/>
            <a:ext cx="10970235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50883" y="626674"/>
            <a:ext cx="8090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EVOLUCIÓN DEL VIDEO EN LA WEB</a:t>
            </a:r>
            <a:endParaRPr lang="es-ES_tradnl" sz="28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84791" y="1649128"/>
            <a:ext cx="2764465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80"/>
              </a:lnSpc>
            </a:pPr>
            <a:r>
              <a:rPr lang="es-ES_tradnl" sz="2400" dirty="0" smtClean="0"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La era de</a:t>
            </a:r>
            <a:r>
              <a:rPr lang="es-ES_tradnl" sz="2400" dirty="0"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2400" dirty="0" smtClean="0"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los </a:t>
            </a:r>
            <a:r>
              <a:rPr lang="es-ES_tradnl" sz="2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PLUGINS</a:t>
            </a:r>
          </a:p>
        </p:txBody>
      </p:sp>
      <p:sp>
        <p:nvSpPr>
          <p:cNvPr id="5" name="Elipse 4"/>
          <p:cNvSpPr/>
          <p:nvPr/>
        </p:nvSpPr>
        <p:spPr>
          <a:xfrm>
            <a:off x="1417010" y="2948157"/>
            <a:ext cx="1078786" cy="101714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/>
          <p:cNvSpPr txBox="1"/>
          <p:nvPr/>
        </p:nvSpPr>
        <p:spPr>
          <a:xfrm>
            <a:off x="908103" y="4231030"/>
            <a:ext cx="2096600" cy="1054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FLASH</a:t>
            </a:r>
          </a:p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REALMEDIA</a:t>
            </a:r>
          </a:p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WINDOWS MEDIA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601176" y="3139091"/>
            <a:ext cx="71045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90’s</a:t>
            </a:r>
          </a:p>
          <a:p>
            <a:pPr algn="ctr">
              <a:lnSpc>
                <a:spcPts val="1520"/>
              </a:lnSpc>
            </a:pPr>
            <a:r>
              <a:rPr lang="es-ES_tradnl" b="1" dirty="0">
                <a:latin typeface="Open Sans" charset="0"/>
                <a:ea typeface="Open Sans" charset="0"/>
                <a:cs typeface="Open Sans" charset="0"/>
              </a:rPr>
              <a:t>-</a:t>
            </a:r>
            <a:endParaRPr lang="es-ES_tradnl" b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2009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4411309" y="1649128"/>
            <a:ext cx="2764465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80"/>
              </a:lnSpc>
            </a:pPr>
            <a:r>
              <a:rPr lang="es-ES_tradnl" sz="2400" dirty="0" smtClean="0"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La era del</a:t>
            </a:r>
          </a:p>
          <a:p>
            <a:pPr algn="ctr">
              <a:lnSpc>
                <a:spcPts val="3080"/>
              </a:lnSpc>
            </a:pPr>
            <a:r>
              <a:rPr lang="es-ES_tradnl" sz="2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 HTML5</a:t>
            </a:r>
          </a:p>
        </p:txBody>
      </p:sp>
      <p:sp>
        <p:nvSpPr>
          <p:cNvPr id="32" name="Elipse 31"/>
          <p:cNvSpPr/>
          <p:nvPr/>
        </p:nvSpPr>
        <p:spPr>
          <a:xfrm>
            <a:off x="5243528" y="2948157"/>
            <a:ext cx="1078786" cy="101714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CuadroTexto 32"/>
          <p:cNvSpPr txBox="1"/>
          <p:nvPr/>
        </p:nvSpPr>
        <p:spPr>
          <a:xfrm>
            <a:off x="5094430" y="4242993"/>
            <a:ext cx="1376980" cy="10105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</a:rPr>
              <a:t>DESCARGA </a:t>
            </a:r>
          </a:p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</a:rPr>
              <a:t>PROGRESIVA</a:t>
            </a:r>
            <a:endParaRPr lang="es-ES_tradnl" dirty="0">
              <a:solidFill>
                <a:schemeClr val="bg1"/>
              </a:solidFill>
            </a:endParaRPr>
          </a:p>
          <a:p>
            <a:pPr algn="ctr"/>
            <a:r>
              <a:rPr lang="es-ES_tradnl" dirty="0" smtClean="0">
                <a:solidFill>
                  <a:schemeClr val="bg1"/>
                </a:solidFill>
              </a:rPr>
              <a:t>&lt;VIDEO&gt;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427695" y="3139091"/>
            <a:ext cx="71045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2010</a:t>
            </a:r>
          </a:p>
          <a:p>
            <a:pPr algn="ctr">
              <a:lnSpc>
                <a:spcPts val="1520"/>
              </a:lnSpc>
            </a:pPr>
            <a:r>
              <a:rPr lang="es-ES_tradnl" b="1" dirty="0">
                <a:latin typeface="Open Sans" charset="0"/>
                <a:ea typeface="Open Sans" charset="0"/>
                <a:cs typeface="Open Sans" charset="0"/>
              </a:rPr>
              <a:t>-</a:t>
            </a:r>
            <a:endParaRPr lang="es-ES_tradnl" b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2014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8259069" y="1649128"/>
            <a:ext cx="2764465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80"/>
              </a:lnSpc>
            </a:pPr>
            <a:r>
              <a:rPr lang="es-ES_tradnl" sz="2400" dirty="0" smtClean="0"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La era del</a:t>
            </a:r>
          </a:p>
          <a:p>
            <a:pPr algn="ctr">
              <a:lnSpc>
                <a:spcPts val="3080"/>
              </a:lnSpc>
            </a:pPr>
            <a:r>
              <a:rPr lang="es-ES_tradnl" sz="2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API Media </a:t>
            </a:r>
            <a:r>
              <a:rPr lang="es-ES_tradnl" sz="24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Source</a:t>
            </a:r>
            <a:endParaRPr lang="es-ES_tradnl" sz="24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9091288" y="2948157"/>
            <a:ext cx="1078786" cy="101714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7" name="CuadroTexto 36"/>
          <p:cNvSpPr txBox="1"/>
          <p:nvPr/>
        </p:nvSpPr>
        <p:spPr>
          <a:xfrm>
            <a:off x="8865888" y="4231030"/>
            <a:ext cx="1529585" cy="733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</a:t>
            </a:r>
          </a:p>
          <a:p>
            <a:pPr algn="ctr">
              <a:lnSpc>
                <a:spcPts val="2460"/>
              </a:lnSpc>
            </a:pPr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ADAPTATIVO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9275454" y="3139091"/>
            <a:ext cx="71045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&gt;=</a:t>
            </a:r>
          </a:p>
          <a:p>
            <a:pPr algn="ctr">
              <a:lnSpc>
                <a:spcPts val="1520"/>
              </a:lnSpc>
            </a:pPr>
            <a:r>
              <a:rPr lang="es-ES_tradnl" b="1" dirty="0">
                <a:latin typeface="Open Sans" charset="0"/>
                <a:ea typeface="Open Sans" charset="0"/>
                <a:cs typeface="Open Sans" charset="0"/>
              </a:rPr>
              <a:t>-</a:t>
            </a:r>
            <a:endParaRPr lang="es-ES_tradnl" b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ctr">
              <a:lnSpc>
                <a:spcPts val="1520"/>
              </a:lnSpc>
            </a:pPr>
            <a:r>
              <a:rPr lang="es-ES_tradnl" b="1" dirty="0" smtClean="0">
                <a:latin typeface="Open Sans" charset="0"/>
                <a:ea typeface="Open Sans" charset="0"/>
                <a:cs typeface="Open Sans" charset="0"/>
              </a:rPr>
              <a:t>2015</a:t>
            </a:r>
          </a:p>
        </p:txBody>
      </p:sp>
      <p:sp>
        <p:nvSpPr>
          <p:cNvPr id="40" name="Triángulo 39"/>
          <p:cNvSpPr/>
          <p:nvPr/>
        </p:nvSpPr>
        <p:spPr>
          <a:xfrm rot="5400000">
            <a:off x="3772651" y="3382888"/>
            <a:ext cx="194022" cy="1672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Triángulo 41"/>
          <p:cNvSpPr/>
          <p:nvPr/>
        </p:nvSpPr>
        <p:spPr>
          <a:xfrm rot="5400000">
            <a:off x="7700595" y="3382888"/>
            <a:ext cx="194022" cy="1672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Triángulo 42"/>
          <p:cNvSpPr/>
          <p:nvPr/>
        </p:nvSpPr>
        <p:spPr>
          <a:xfrm rot="5400000">
            <a:off x="10938898" y="3382888"/>
            <a:ext cx="194022" cy="1672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314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223911" y="2649663"/>
            <a:ext cx="1537614" cy="6970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ENCODER</a:t>
            </a:r>
            <a:endParaRPr lang="es-ES_tradnl" dirty="0"/>
          </a:p>
        </p:txBody>
      </p:sp>
      <p:sp>
        <p:nvSpPr>
          <p:cNvPr id="11" name="Rectángulo 10"/>
          <p:cNvSpPr/>
          <p:nvPr/>
        </p:nvSpPr>
        <p:spPr>
          <a:xfrm>
            <a:off x="3463487" y="2649663"/>
            <a:ext cx="1537614" cy="6970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PACKAGER</a:t>
            </a:r>
            <a:endParaRPr lang="es-ES_tradnl" dirty="0"/>
          </a:p>
        </p:txBody>
      </p:sp>
      <p:sp>
        <p:nvSpPr>
          <p:cNvPr id="12" name="Disco magnético 11"/>
          <p:cNvSpPr/>
          <p:nvPr/>
        </p:nvSpPr>
        <p:spPr>
          <a:xfrm>
            <a:off x="5713130" y="2790563"/>
            <a:ext cx="830571" cy="415286"/>
          </a:xfrm>
          <a:prstGeom prst="flowChartMagneticDisk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>
            <a:off x="7255731" y="2649663"/>
            <a:ext cx="1537614" cy="6970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HTTP SERVER</a:t>
            </a:r>
            <a:endParaRPr lang="es-ES_tradn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5644" y="2310059"/>
            <a:ext cx="1376294" cy="1376294"/>
          </a:xfrm>
          <a:prstGeom prst="rect">
            <a:avLst/>
          </a:prstGeom>
          <a:noFill/>
        </p:spPr>
      </p:pic>
      <p:cxnSp>
        <p:nvCxnSpPr>
          <p:cNvPr id="15" name="Conector recto de flecha 14"/>
          <p:cNvCxnSpPr>
            <a:stCxn id="10" idx="3"/>
          </p:cNvCxnSpPr>
          <p:nvPr/>
        </p:nvCxnSpPr>
        <p:spPr>
          <a:xfrm>
            <a:off x="2761525" y="2998206"/>
            <a:ext cx="701962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endCxn id="11" idx="2"/>
          </p:cNvCxnSpPr>
          <p:nvPr/>
        </p:nvCxnSpPr>
        <p:spPr>
          <a:xfrm>
            <a:off x="5001101" y="2998206"/>
            <a:ext cx="712029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stCxn id="11" idx="4"/>
          </p:cNvCxnSpPr>
          <p:nvPr/>
        </p:nvCxnSpPr>
        <p:spPr>
          <a:xfrm>
            <a:off x="6543701" y="2998206"/>
            <a:ext cx="712030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/>
          <p:cNvSpPr/>
          <p:nvPr/>
        </p:nvSpPr>
        <p:spPr>
          <a:xfrm>
            <a:off x="2050883" y="626674"/>
            <a:ext cx="8090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WORKFLOW DE VIDEO TÍPICO</a:t>
            </a:r>
            <a:endParaRPr lang="es-ES_tradnl" sz="28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25" name="Conector recto de flecha 24"/>
          <p:cNvCxnSpPr/>
          <p:nvPr/>
        </p:nvCxnSpPr>
        <p:spPr>
          <a:xfrm>
            <a:off x="8793345" y="2998206"/>
            <a:ext cx="712030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5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249351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CONCEPTOS BÁSICOS</a:t>
            </a:r>
          </a:p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 CODIFICACIÓN</a:t>
            </a:r>
            <a:endParaRPr lang="es-ES_tradnl" sz="54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3806456" y="3416845"/>
            <a:ext cx="4582632" cy="0"/>
          </a:xfrm>
          <a:prstGeom prst="line">
            <a:avLst/>
          </a:prstGeom>
          <a:ln w="25400">
            <a:solidFill>
              <a:srgbClr val="F49E2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38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444894" y="1519610"/>
            <a:ext cx="3194620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“Un contenedor o formato es un fichero capaz de almacenar video, audio y otros datos de forma estructurada y optimizada para su reproducción.”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1" name="CuadroTexto 100"/>
          <p:cNvSpPr txBox="1"/>
          <p:nvPr/>
        </p:nvSpPr>
        <p:spPr>
          <a:xfrm>
            <a:off x="3503165" y="2265302"/>
            <a:ext cx="2738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FICHERO CONTENEDOR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805771" y="1423637"/>
            <a:ext cx="2431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MULTIPLEXACIÓN</a:t>
            </a:r>
            <a:endParaRPr lang="es-ES_tradnl" sz="20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3601559" y="2759820"/>
            <a:ext cx="257809" cy="778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err="1" smtClean="0">
                <a:solidFill>
                  <a:schemeClr val="tx1"/>
                </a:solidFill>
              </a:rPr>
              <a:t>Header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4040456" y="2759820"/>
            <a:ext cx="257809" cy="778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>
                <a:solidFill>
                  <a:schemeClr val="tx1"/>
                </a:solidFill>
              </a:rPr>
              <a:t>Video </a:t>
            </a:r>
            <a:r>
              <a:rPr lang="es-ES_tradnl" sz="1000" dirty="0" err="1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cxnSp>
        <p:nvCxnSpPr>
          <p:cNvPr id="45" name="Conector recto de flecha 44"/>
          <p:cNvCxnSpPr>
            <a:stCxn id="57" idx="3"/>
            <a:endCxn id="78" idx="1"/>
          </p:cNvCxnSpPr>
          <p:nvPr/>
        </p:nvCxnSpPr>
        <p:spPr>
          <a:xfrm>
            <a:off x="2983973" y="1551394"/>
            <a:ext cx="527778" cy="1597461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>
            <a:stCxn id="67" idx="3"/>
            <a:endCxn id="78" idx="1"/>
          </p:cNvCxnSpPr>
          <p:nvPr/>
        </p:nvCxnSpPr>
        <p:spPr>
          <a:xfrm flipV="1">
            <a:off x="2979699" y="3148855"/>
            <a:ext cx="532052" cy="8691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>
            <a:stCxn id="77" idx="3"/>
            <a:endCxn id="78" idx="1"/>
          </p:cNvCxnSpPr>
          <p:nvPr/>
        </p:nvCxnSpPr>
        <p:spPr>
          <a:xfrm flipV="1">
            <a:off x="2978861" y="3148855"/>
            <a:ext cx="532890" cy="162942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Agrupar 47"/>
          <p:cNvGrpSpPr/>
          <p:nvPr/>
        </p:nvGrpSpPr>
        <p:grpSpPr>
          <a:xfrm>
            <a:off x="432853" y="1052811"/>
            <a:ext cx="2551120" cy="997166"/>
            <a:chOff x="211180" y="1452281"/>
            <a:chExt cx="3016113" cy="1188161"/>
          </a:xfrm>
        </p:grpSpPr>
        <p:sp>
          <p:nvSpPr>
            <p:cNvPr id="49" name="Rectángulo 48"/>
            <p:cNvSpPr/>
            <p:nvPr/>
          </p:nvSpPr>
          <p:spPr>
            <a:xfrm>
              <a:off x="3806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ángulo 49"/>
            <p:cNvSpPr/>
            <p:nvPr/>
          </p:nvSpPr>
          <p:spPr>
            <a:xfrm>
              <a:off x="7235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ángulo 50"/>
            <p:cNvSpPr/>
            <p:nvPr/>
          </p:nvSpPr>
          <p:spPr>
            <a:xfrm>
              <a:off x="10664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2" name="Rectángulo 51"/>
            <p:cNvSpPr/>
            <p:nvPr/>
          </p:nvSpPr>
          <p:spPr>
            <a:xfrm>
              <a:off x="14093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3" name="Rectángulo 52"/>
            <p:cNvSpPr/>
            <p:nvPr/>
          </p:nvSpPr>
          <p:spPr>
            <a:xfrm>
              <a:off x="17395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ángulo 53"/>
            <p:cNvSpPr/>
            <p:nvPr/>
          </p:nvSpPr>
          <p:spPr>
            <a:xfrm>
              <a:off x="20824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5" name="Rectángulo 54"/>
            <p:cNvSpPr/>
            <p:nvPr/>
          </p:nvSpPr>
          <p:spPr>
            <a:xfrm>
              <a:off x="24253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video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ángulo 55"/>
            <p:cNvSpPr/>
            <p:nvPr/>
          </p:nvSpPr>
          <p:spPr>
            <a:xfrm>
              <a:off x="27682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v</a:t>
              </a:r>
              <a:r>
                <a:rPr lang="es-ES_tradnl" sz="1000" dirty="0" smtClean="0">
                  <a:solidFill>
                    <a:schemeClr val="tx1"/>
                  </a:solidFill>
                </a:rPr>
                <a:t>ideo </a:t>
              </a:r>
              <a:r>
                <a:rPr lang="es-ES_tradnl" sz="1000" dirty="0" err="1" smtClean="0">
                  <a:solidFill>
                    <a:schemeClr val="tx1"/>
                  </a:solidFill>
                </a:rPr>
                <a:t>sample</a:t>
              </a:r>
              <a:endParaRPr lang="es-ES_tradnl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7" name="Rectángulo 56"/>
            <p:cNvSpPr/>
            <p:nvPr/>
          </p:nvSpPr>
          <p:spPr>
            <a:xfrm>
              <a:off x="211180" y="1452281"/>
              <a:ext cx="3016113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58" name="Agrupar 57"/>
          <p:cNvGrpSpPr/>
          <p:nvPr/>
        </p:nvGrpSpPr>
        <p:grpSpPr>
          <a:xfrm>
            <a:off x="428579" y="2658963"/>
            <a:ext cx="2551120" cy="997166"/>
            <a:chOff x="232526" y="2678888"/>
            <a:chExt cx="3016113" cy="1188161"/>
          </a:xfrm>
        </p:grpSpPr>
        <p:sp>
          <p:nvSpPr>
            <p:cNvPr id="59" name="Rectángulo 58"/>
            <p:cNvSpPr/>
            <p:nvPr/>
          </p:nvSpPr>
          <p:spPr>
            <a:xfrm>
              <a:off x="3806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7235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10664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ángulo 61"/>
            <p:cNvSpPr/>
            <p:nvPr/>
          </p:nvSpPr>
          <p:spPr>
            <a:xfrm>
              <a:off x="14093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ángulo 62"/>
            <p:cNvSpPr/>
            <p:nvPr/>
          </p:nvSpPr>
          <p:spPr>
            <a:xfrm>
              <a:off x="17395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20824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ángulo 64"/>
            <p:cNvSpPr/>
            <p:nvPr/>
          </p:nvSpPr>
          <p:spPr>
            <a:xfrm>
              <a:off x="24253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audio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ángulo 65"/>
            <p:cNvSpPr/>
            <p:nvPr/>
          </p:nvSpPr>
          <p:spPr>
            <a:xfrm>
              <a:off x="2768292" y="2799063"/>
              <a:ext cx="304800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a</a:t>
              </a:r>
              <a:r>
                <a:rPr lang="es-ES_tradnl" sz="1000" dirty="0" smtClean="0">
                  <a:solidFill>
                    <a:schemeClr val="tx1"/>
                  </a:solidFill>
                </a:rPr>
                <a:t>udio </a:t>
              </a:r>
              <a:r>
                <a:rPr lang="es-ES_tradnl" sz="1000" dirty="0" err="1" smtClean="0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232526" y="2678888"/>
              <a:ext cx="3016113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68" name="Agrupar 67"/>
          <p:cNvGrpSpPr/>
          <p:nvPr/>
        </p:nvGrpSpPr>
        <p:grpSpPr>
          <a:xfrm>
            <a:off x="427741" y="4279692"/>
            <a:ext cx="2551120" cy="997166"/>
            <a:chOff x="239420" y="3918203"/>
            <a:chExt cx="3016113" cy="1188161"/>
          </a:xfrm>
        </p:grpSpPr>
        <p:sp>
          <p:nvSpPr>
            <p:cNvPr id="69" name="Rectángulo 68"/>
            <p:cNvSpPr/>
            <p:nvPr/>
          </p:nvSpPr>
          <p:spPr>
            <a:xfrm>
              <a:off x="3806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ángulo 69"/>
            <p:cNvSpPr/>
            <p:nvPr/>
          </p:nvSpPr>
          <p:spPr>
            <a:xfrm>
              <a:off x="7235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ángulo 70"/>
            <p:cNvSpPr/>
            <p:nvPr/>
          </p:nvSpPr>
          <p:spPr>
            <a:xfrm>
              <a:off x="10664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14093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17395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ángulo 73"/>
            <p:cNvSpPr/>
            <p:nvPr/>
          </p:nvSpPr>
          <p:spPr>
            <a:xfrm>
              <a:off x="20824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 smtClean="0">
                  <a:solidFill>
                    <a:schemeClr val="tx1"/>
                  </a:solidFill>
                </a:rPr>
                <a:t>data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ángulo 74"/>
            <p:cNvSpPr/>
            <p:nvPr/>
          </p:nvSpPr>
          <p:spPr>
            <a:xfrm>
              <a:off x="24253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d</a:t>
              </a:r>
              <a:r>
                <a:rPr lang="es-ES_tradnl" sz="1000" dirty="0" smtClean="0">
                  <a:solidFill>
                    <a:schemeClr val="tx1"/>
                  </a:solidFill>
                </a:rPr>
                <a:t>ata </a:t>
              </a:r>
              <a:r>
                <a:rPr lang="es-ES_tradnl" sz="1000" dirty="0" err="1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2768292" y="4000811"/>
              <a:ext cx="304800" cy="9271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000" dirty="0">
                  <a:solidFill>
                    <a:schemeClr val="tx1"/>
                  </a:solidFill>
                </a:rPr>
                <a:t>d</a:t>
              </a:r>
              <a:r>
                <a:rPr lang="es-ES_tradnl" sz="1000" dirty="0" smtClean="0">
                  <a:solidFill>
                    <a:schemeClr val="tx1"/>
                  </a:solidFill>
                </a:rPr>
                <a:t>ata </a:t>
              </a:r>
              <a:r>
                <a:rPr lang="es-ES_tradnl" sz="1000" dirty="0" err="1" smtClean="0">
                  <a:solidFill>
                    <a:schemeClr val="tx1"/>
                  </a:solidFill>
                </a:rPr>
                <a:t>sample</a:t>
              </a:r>
              <a:endParaRPr lang="es-ES_tradnl" sz="10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ángulo 76"/>
            <p:cNvSpPr/>
            <p:nvPr/>
          </p:nvSpPr>
          <p:spPr>
            <a:xfrm>
              <a:off x="239420" y="3918203"/>
              <a:ext cx="3016113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78" name="Rectángulo 77"/>
          <p:cNvSpPr/>
          <p:nvPr/>
        </p:nvSpPr>
        <p:spPr>
          <a:xfrm>
            <a:off x="3511751" y="2650272"/>
            <a:ext cx="4392434" cy="99716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4" name="Rectángulo 83"/>
          <p:cNvSpPr/>
          <p:nvPr/>
        </p:nvSpPr>
        <p:spPr>
          <a:xfrm>
            <a:off x="4334181" y="2759820"/>
            <a:ext cx="257809" cy="778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Audio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85" name="Rectángulo 84"/>
          <p:cNvSpPr/>
          <p:nvPr/>
        </p:nvSpPr>
        <p:spPr>
          <a:xfrm>
            <a:off x="4619271" y="2759820"/>
            <a:ext cx="257809" cy="778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Data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4904172" y="2759820"/>
            <a:ext cx="257809" cy="778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>
                <a:solidFill>
                  <a:schemeClr val="tx1"/>
                </a:solidFill>
              </a:rPr>
              <a:t>Video </a:t>
            </a:r>
            <a:r>
              <a:rPr lang="es-ES_tradnl" sz="1000" dirty="0" err="1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5197897" y="2759820"/>
            <a:ext cx="257809" cy="778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Audio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5482987" y="2759820"/>
            <a:ext cx="257809" cy="778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Data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5758335" y="2759820"/>
            <a:ext cx="257809" cy="778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>
                <a:solidFill>
                  <a:schemeClr val="tx1"/>
                </a:solidFill>
              </a:rPr>
              <a:t>Video </a:t>
            </a:r>
            <a:r>
              <a:rPr lang="es-ES_tradnl" sz="1000" dirty="0" err="1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90" name="Rectángulo 89"/>
          <p:cNvSpPr/>
          <p:nvPr/>
        </p:nvSpPr>
        <p:spPr>
          <a:xfrm>
            <a:off x="6052060" y="2759820"/>
            <a:ext cx="257809" cy="778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Audio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6337150" y="2759820"/>
            <a:ext cx="257809" cy="778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Data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6624025" y="2759820"/>
            <a:ext cx="257809" cy="778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>
                <a:solidFill>
                  <a:schemeClr val="tx1"/>
                </a:solidFill>
              </a:rPr>
              <a:t>Video </a:t>
            </a:r>
            <a:r>
              <a:rPr lang="es-ES_tradnl" sz="1000" dirty="0" err="1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6917750" y="2759820"/>
            <a:ext cx="257809" cy="778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Audio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7202840" y="2759820"/>
            <a:ext cx="257809" cy="778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000" dirty="0" smtClean="0">
                <a:solidFill>
                  <a:schemeClr val="tx1"/>
                </a:solidFill>
              </a:rPr>
              <a:t>Data </a:t>
            </a:r>
            <a:r>
              <a:rPr lang="es-ES_tradnl" sz="1000" dirty="0" err="1" smtClean="0">
                <a:solidFill>
                  <a:schemeClr val="tx1"/>
                </a:solidFill>
              </a:rPr>
              <a:t>packet</a:t>
            </a: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546258" y="2855230"/>
            <a:ext cx="533618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mr-IN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…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362005" y="658750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 STREAM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51180" y="2265302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AUDIO STREAM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362005" y="3900337"/>
            <a:ext cx="1763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DATA STREAM</a:t>
            </a:r>
            <a:endParaRPr lang="es-ES_tradnl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7" name="Flecha derecha 106"/>
          <p:cNvSpPr/>
          <p:nvPr/>
        </p:nvSpPr>
        <p:spPr>
          <a:xfrm>
            <a:off x="3932539" y="1757705"/>
            <a:ext cx="2175628" cy="36910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8" name="CuadroTexto 107"/>
          <p:cNvSpPr txBox="1"/>
          <p:nvPr/>
        </p:nvSpPr>
        <p:spPr>
          <a:xfrm>
            <a:off x="3705005" y="4211295"/>
            <a:ext cx="2774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DEMULTIPLEXACIÓN</a:t>
            </a:r>
            <a:endParaRPr lang="es-ES_tradnl" sz="20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9" name="Flecha derecha 108"/>
          <p:cNvSpPr/>
          <p:nvPr/>
        </p:nvSpPr>
        <p:spPr>
          <a:xfrm rot="10800000">
            <a:off x="3932539" y="3852676"/>
            <a:ext cx="2175628" cy="36910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9" name="Rectángulo 78"/>
          <p:cNvSpPr/>
          <p:nvPr/>
        </p:nvSpPr>
        <p:spPr>
          <a:xfrm>
            <a:off x="0" y="58610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CONTENEDORES</a:t>
            </a:r>
            <a:endParaRPr lang="es-ES_tradnl" sz="24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0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00219" y="501548"/>
            <a:ext cx="1139156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“Un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 códec es un programa o dispositivo hardware capaz de codificar o decodificar una señal o flujo de datos 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digitales”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99814"/>
              </p:ext>
            </p:extLst>
          </p:nvPr>
        </p:nvGraphicFramePr>
        <p:xfrm>
          <a:off x="494849" y="2341516"/>
          <a:ext cx="4489396" cy="292759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01615"/>
                <a:gridCol w="1661548"/>
                <a:gridCol w="1726233"/>
              </a:tblGrid>
              <a:tr h="755645"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b="1" i="0" dirty="0" smtClean="0">
                          <a:latin typeface="Open Sans Semibold" charset="0"/>
                          <a:ea typeface="Open Sans Semibold" charset="0"/>
                          <a:cs typeface="Open Sans Semibold" charset="0"/>
                        </a:rPr>
                        <a:t>Propietarios / con royalty</a:t>
                      </a:r>
                      <a:endParaRPr lang="es-ES_tradnl" sz="1600" b="1" i="0" dirty="0">
                        <a:latin typeface="Open Sans Semibold" charset="0"/>
                        <a:ea typeface="Open Sans Semibold" charset="0"/>
                        <a:cs typeface="Open Sans Semibold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b="0" i="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Libres / código abierto</a:t>
                      </a:r>
                      <a:endParaRPr lang="es-ES_tradnl" sz="1600" b="0" i="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83226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Video</a:t>
                      </a:r>
                      <a:endParaRPr lang="es-ES_tradnl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H.264</a:t>
                      </a:r>
                      <a:r>
                        <a:rPr lang="es-ES_tradnl" baseline="0" dirty="0" smtClean="0"/>
                        <a:t> / AVC</a:t>
                      </a:r>
                    </a:p>
                    <a:p>
                      <a:r>
                        <a:rPr lang="es-ES_tradnl" baseline="0" dirty="0" smtClean="0"/>
                        <a:t>H.265 / HEVC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VP8</a:t>
                      </a:r>
                    </a:p>
                    <a:p>
                      <a:r>
                        <a:rPr lang="es-ES_tradnl" dirty="0" smtClean="0"/>
                        <a:t>VP9</a:t>
                      </a:r>
                    </a:p>
                    <a:p>
                      <a:r>
                        <a:rPr lang="es-ES_tradnl" dirty="0" smtClean="0"/>
                        <a:t>AV1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Audio</a:t>
                      </a:r>
                      <a:endParaRPr lang="es-ES_tradnl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MP3</a:t>
                      </a:r>
                    </a:p>
                    <a:p>
                      <a:r>
                        <a:rPr lang="es-ES_tradnl" dirty="0" smtClean="0"/>
                        <a:t>AAC</a:t>
                      </a:r>
                      <a:r>
                        <a:rPr lang="es-ES_tradnl" baseline="0" dirty="0" smtClean="0"/>
                        <a:t> / HE-AAC</a:t>
                      </a:r>
                    </a:p>
                    <a:p>
                      <a:r>
                        <a:rPr lang="es-ES_tradnl" baseline="0" dirty="0" smtClean="0"/>
                        <a:t>EAC3</a:t>
                      </a:r>
                    </a:p>
                    <a:p>
                      <a:r>
                        <a:rPr lang="es-ES_tradnl" baseline="0" dirty="0" smtClean="0"/>
                        <a:t>AC4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VORBIS</a:t>
                      </a:r>
                    </a:p>
                    <a:p>
                      <a:r>
                        <a:rPr lang="es-ES_tradnl" dirty="0" smtClean="0"/>
                        <a:t>OPUS</a:t>
                      </a:r>
                      <a:endParaRPr lang="es-ES_trad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CuadroTexto 22"/>
          <p:cNvSpPr txBox="1"/>
          <p:nvPr/>
        </p:nvSpPr>
        <p:spPr>
          <a:xfrm>
            <a:off x="3470423" y="1851722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WEBM</a:t>
            </a:r>
            <a:endParaRPr lang="es-ES_tradnl" sz="240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3289301" y="1524000"/>
            <a:ext cx="1514902" cy="3873500"/>
          </a:xfrm>
          <a:prstGeom prst="roundRect">
            <a:avLst/>
          </a:prstGeom>
          <a:noFill/>
          <a:ln w="38100">
            <a:solidFill>
              <a:srgbClr val="FFC0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Rectángulo redondeado 23"/>
          <p:cNvSpPr/>
          <p:nvPr/>
        </p:nvSpPr>
        <p:spPr>
          <a:xfrm>
            <a:off x="1598204" y="1524000"/>
            <a:ext cx="1514902" cy="3873500"/>
          </a:xfrm>
          <a:prstGeom prst="round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CuadroTexto 24"/>
          <p:cNvSpPr txBox="1"/>
          <p:nvPr/>
        </p:nvSpPr>
        <p:spPr>
          <a:xfrm>
            <a:off x="5909187" y="1380373"/>
            <a:ext cx="60288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H.264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es el códec de vídeo más popular, su uso en navegadores llegó de la mano de Flash y tiene muy buen soporte de hardware.</a:t>
            </a:r>
          </a:p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H.265 es su sucesor, aunque no tiene actualmente soporte en ningún navegador.</a:t>
            </a:r>
          </a:p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VP8 y VP9 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son códec desarrollados por Google, cada vez tienen mayor adopción.</a:t>
            </a:r>
          </a:p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AV1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es la gran apuesta de la </a:t>
            </a: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Alliance </a:t>
            </a:r>
            <a:r>
              <a:rPr lang="es-ES_tradnl" sz="1600" dirty="0" err="1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for</a:t>
            </a: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 Open Media 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se trata de la unión de varios </a:t>
            </a:r>
            <a:r>
              <a:rPr lang="es-ES_tradnl" sz="16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códecs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libres (Thor, VP10 y </a:t>
            </a:r>
            <a:r>
              <a:rPr lang="es-ES_tradnl" sz="16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Daala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).</a:t>
            </a:r>
          </a:p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EAC3 y AC4 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son propiedad de Dolby, muy usados en contenidos con audio multicanal.</a:t>
            </a:r>
          </a:p>
          <a:p>
            <a:pPr>
              <a:lnSpc>
                <a:spcPts val="2420"/>
              </a:lnSpc>
            </a:pPr>
            <a:r>
              <a:rPr lang="es-ES_tradnl" sz="16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OPUS</a:t>
            </a: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es el nuevo códec de audio libre.</a:t>
            </a:r>
            <a:endParaRPr lang="es-ES_tradnl" sz="16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478977" y="1699144"/>
            <a:ext cx="11320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1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CONTENEDOR</a:t>
            </a:r>
            <a:endParaRPr lang="es-ES_tradnl" sz="11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5585099" y="150020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Elipse 25"/>
          <p:cNvSpPr/>
          <p:nvPr/>
        </p:nvSpPr>
        <p:spPr>
          <a:xfrm>
            <a:off x="5585099" y="485876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Elipse 27"/>
          <p:cNvSpPr/>
          <p:nvPr/>
        </p:nvSpPr>
        <p:spPr>
          <a:xfrm>
            <a:off x="5585099" y="2458282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Elipse 28"/>
          <p:cNvSpPr/>
          <p:nvPr/>
        </p:nvSpPr>
        <p:spPr>
          <a:xfrm>
            <a:off x="5585099" y="3056893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Elipse 29"/>
          <p:cNvSpPr/>
          <p:nvPr/>
        </p:nvSpPr>
        <p:spPr>
          <a:xfrm>
            <a:off x="5585099" y="4264536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/>
          <p:cNvSpPr txBox="1"/>
          <p:nvPr/>
        </p:nvSpPr>
        <p:spPr>
          <a:xfrm>
            <a:off x="1928925" y="1851722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smtClean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rPr>
              <a:t>MP4</a:t>
            </a:r>
            <a:endParaRPr lang="es-ES_tradnl" sz="2400" b="1" dirty="0">
              <a:solidFill>
                <a:schemeClr val="bg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1801216" y="1699144"/>
            <a:ext cx="11320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1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CONTENEDOR</a:t>
            </a:r>
            <a:endParaRPr lang="es-ES_tradnl" sz="11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5573100" y="367898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964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803314"/>
            <a:ext cx="8309811" cy="18744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3440903"/>
            <a:ext cx="8309811" cy="185686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84420" y="313140"/>
            <a:ext cx="686602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Can I use H.264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84420" y="2950729"/>
            <a:ext cx="262182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Can I </a:t>
            </a:r>
            <a:r>
              <a:rPr lang="es-ES_tradnl" sz="2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use VP8 / VP9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8881348" y="713250"/>
            <a:ext cx="32785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“El soporte de H.264 se mantiene de forma artificial debido a que algunas compañías soportan los royalties de los navegadores libres.”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881348" y="3350839"/>
            <a:ext cx="3278568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“Algunas empresas como Apple no ofrecen soporte para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códecs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libres en sus navegadores.”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3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3289499" y="5191685"/>
            <a:ext cx="2799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GROUP OF PICTURES (GOP)</a:t>
            </a:r>
            <a:endParaRPr lang="es-ES_tradnl" sz="16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42304" y="2909132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I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656188" y="2901131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13" name="Rectángulo 12"/>
          <p:cNvSpPr/>
          <p:nvPr/>
        </p:nvSpPr>
        <p:spPr>
          <a:xfrm>
            <a:off x="2570072" y="2901129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P</a:t>
            </a:r>
            <a:endParaRPr lang="es-ES_tradnl" dirty="0"/>
          </a:p>
        </p:txBody>
      </p:sp>
      <p:sp>
        <p:nvSpPr>
          <p:cNvPr id="15" name="Rectángulo 14"/>
          <p:cNvSpPr/>
          <p:nvPr/>
        </p:nvSpPr>
        <p:spPr>
          <a:xfrm>
            <a:off x="3483956" y="2905560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18" name="Rectángulo 17"/>
          <p:cNvSpPr/>
          <p:nvPr/>
        </p:nvSpPr>
        <p:spPr>
          <a:xfrm>
            <a:off x="4397840" y="2911557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P</a:t>
            </a:r>
            <a:endParaRPr lang="es-ES_tradnl" dirty="0"/>
          </a:p>
        </p:txBody>
      </p:sp>
      <p:sp>
        <p:nvSpPr>
          <p:cNvPr id="32" name="Rectángulo 31"/>
          <p:cNvSpPr/>
          <p:nvPr/>
        </p:nvSpPr>
        <p:spPr>
          <a:xfrm>
            <a:off x="5311724" y="2901131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34" name="Rectángulo 33"/>
          <p:cNvSpPr/>
          <p:nvPr/>
        </p:nvSpPr>
        <p:spPr>
          <a:xfrm>
            <a:off x="6225608" y="2901129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P</a:t>
            </a:r>
            <a:endParaRPr lang="es-ES_tradnl" dirty="0"/>
          </a:p>
        </p:txBody>
      </p:sp>
      <p:sp>
        <p:nvSpPr>
          <p:cNvPr id="35" name="Rectángulo 34"/>
          <p:cNvSpPr/>
          <p:nvPr/>
        </p:nvSpPr>
        <p:spPr>
          <a:xfrm>
            <a:off x="7139492" y="2905560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36" name="Rectángulo 35"/>
          <p:cNvSpPr/>
          <p:nvPr/>
        </p:nvSpPr>
        <p:spPr>
          <a:xfrm>
            <a:off x="8053376" y="2911557"/>
            <a:ext cx="537405" cy="191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P</a:t>
            </a:r>
            <a:endParaRPr lang="es-ES_tradnl" dirty="0"/>
          </a:p>
        </p:txBody>
      </p:sp>
      <p:sp>
        <p:nvSpPr>
          <p:cNvPr id="40" name="Flecha derecha 39"/>
          <p:cNvSpPr/>
          <p:nvPr/>
        </p:nvSpPr>
        <p:spPr>
          <a:xfrm>
            <a:off x="1279709" y="3397030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1" name="Flecha derecha 40"/>
          <p:cNvSpPr/>
          <p:nvPr/>
        </p:nvSpPr>
        <p:spPr>
          <a:xfrm>
            <a:off x="1279708" y="4033835"/>
            <a:ext cx="1290364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Flecha derecha 41"/>
          <p:cNvSpPr/>
          <p:nvPr/>
        </p:nvSpPr>
        <p:spPr>
          <a:xfrm>
            <a:off x="3107476" y="4029065"/>
            <a:ext cx="1290364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Flecha derecha 42"/>
          <p:cNvSpPr/>
          <p:nvPr/>
        </p:nvSpPr>
        <p:spPr>
          <a:xfrm rot="10800000">
            <a:off x="2188085" y="3394418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Flecha derecha 43"/>
          <p:cNvSpPr/>
          <p:nvPr/>
        </p:nvSpPr>
        <p:spPr>
          <a:xfrm>
            <a:off x="3107476" y="3397030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Flecha derecha 44"/>
          <p:cNvSpPr/>
          <p:nvPr/>
        </p:nvSpPr>
        <p:spPr>
          <a:xfrm rot="10800000">
            <a:off x="4021360" y="3394418"/>
            <a:ext cx="2204247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Flecha derecha 45"/>
          <p:cNvSpPr/>
          <p:nvPr/>
        </p:nvSpPr>
        <p:spPr>
          <a:xfrm>
            <a:off x="4935245" y="4029065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Flecha derecha 46"/>
          <p:cNvSpPr/>
          <p:nvPr/>
        </p:nvSpPr>
        <p:spPr>
          <a:xfrm rot="10800000">
            <a:off x="5849128" y="4029065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Flecha derecha 47"/>
          <p:cNvSpPr/>
          <p:nvPr/>
        </p:nvSpPr>
        <p:spPr>
          <a:xfrm>
            <a:off x="6761921" y="4029065"/>
            <a:ext cx="1290364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Flecha derecha 48"/>
          <p:cNvSpPr/>
          <p:nvPr/>
        </p:nvSpPr>
        <p:spPr>
          <a:xfrm>
            <a:off x="6763012" y="3415304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0" name="Flecha derecha 49"/>
          <p:cNvSpPr/>
          <p:nvPr/>
        </p:nvSpPr>
        <p:spPr>
          <a:xfrm rot="10800000">
            <a:off x="7675806" y="3410848"/>
            <a:ext cx="376479" cy="2677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1" name="CuadroTexto 50"/>
          <p:cNvSpPr txBox="1"/>
          <p:nvPr/>
        </p:nvSpPr>
        <p:spPr>
          <a:xfrm>
            <a:off x="1017837" y="1107900"/>
            <a:ext cx="86481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20"/>
              </a:lnSpc>
            </a:pP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Los fotogramas tipo I se codifican independientemente de otros fotogramas</a:t>
            </a:r>
          </a:p>
          <a:p>
            <a:pPr>
              <a:lnSpc>
                <a:spcPts val="3220"/>
              </a:lnSpc>
            </a:pP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Los fotogramas tipo P usan información de los fotogramas I o P precedentes</a:t>
            </a:r>
          </a:p>
          <a:p>
            <a:pPr>
              <a:lnSpc>
                <a:spcPts val="3220"/>
              </a:lnSpc>
            </a:pPr>
            <a:r>
              <a:rPr lang="es-ES_tradnl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Los fotogramas tipo B usan información de los fotogramas I o P precedentes o sucesores</a:t>
            </a:r>
            <a:endParaRPr lang="es-ES_tradnl" sz="16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grpSp>
        <p:nvGrpSpPr>
          <p:cNvPr id="60" name="Agrupar 59"/>
          <p:cNvGrpSpPr/>
          <p:nvPr/>
        </p:nvGrpSpPr>
        <p:grpSpPr>
          <a:xfrm>
            <a:off x="8916434" y="2901129"/>
            <a:ext cx="2365173" cy="1924144"/>
            <a:chOff x="8916434" y="2399222"/>
            <a:chExt cx="2365173" cy="1924144"/>
          </a:xfrm>
          <a:gradFill>
            <a:gsLst>
              <a:gs pos="0">
                <a:srgbClr val="4472C4"/>
              </a:gs>
              <a:gs pos="95000">
                <a:schemeClr val="tx1">
                  <a:alpha val="20000"/>
                </a:schemeClr>
              </a:gs>
            </a:gsLst>
            <a:lin ang="0" scaled="0"/>
          </a:gradFill>
        </p:grpSpPr>
        <p:sp>
          <p:nvSpPr>
            <p:cNvPr id="54" name="Rectángulo 53"/>
            <p:cNvSpPr/>
            <p:nvPr/>
          </p:nvSpPr>
          <p:spPr>
            <a:xfrm>
              <a:off x="8916434" y="2407225"/>
              <a:ext cx="537405" cy="1916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/>
                <a:t>I</a:t>
              </a:r>
            </a:p>
          </p:txBody>
        </p:sp>
        <p:sp>
          <p:nvSpPr>
            <p:cNvPr id="55" name="Rectángulo 54"/>
            <p:cNvSpPr/>
            <p:nvPr/>
          </p:nvSpPr>
          <p:spPr>
            <a:xfrm>
              <a:off x="9830318" y="2399224"/>
              <a:ext cx="537405" cy="1916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 smtClean="0"/>
                <a:t>B</a:t>
              </a:r>
              <a:endParaRPr lang="es-ES_tradnl" dirty="0"/>
            </a:p>
          </p:txBody>
        </p:sp>
        <p:sp>
          <p:nvSpPr>
            <p:cNvPr id="56" name="Rectángulo 55"/>
            <p:cNvSpPr/>
            <p:nvPr/>
          </p:nvSpPr>
          <p:spPr>
            <a:xfrm>
              <a:off x="10744202" y="2399222"/>
              <a:ext cx="537405" cy="1916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 smtClean="0"/>
                <a:t>P</a:t>
              </a:r>
              <a:endParaRPr lang="es-ES_tradnl" dirty="0"/>
            </a:p>
          </p:txBody>
        </p:sp>
      </p:grpSp>
      <p:sp>
        <p:nvSpPr>
          <p:cNvPr id="61" name="Rectángulo redondeado 60"/>
          <p:cNvSpPr/>
          <p:nvPr/>
        </p:nvSpPr>
        <p:spPr>
          <a:xfrm>
            <a:off x="590843" y="2710535"/>
            <a:ext cx="8201465" cy="2325603"/>
          </a:xfrm>
          <a:prstGeom prst="roundRect">
            <a:avLst/>
          </a:prstGeom>
          <a:noFill/>
          <a:ln w="444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Rectángulo 61"/>
          <p:cNvSpPr/>
          <p:nvPr/>
        </p:nvSpPr>
        <p:spPr>
          <a:xfrm>
            <a:off x="0" y="58610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TIPOS DE FOTOGRAMAS EN UN CODEC DE VÍDEO</a:t>
            </a:r>
            <a:endParaRPr lang="es-ES_tradnl" sz="24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742304" y="1308221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9" name="Elipse 38"/>
          <p:cNvSpPr/>
          <p:nvPr/>
        </p:nvSpPr>
        <p:spPr>
          <a:xfrm>
            <a:off x="742304" y="1717774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Elipse 51"/>
          <p:cNvSpPr/>
          <p:nvPr/>
        </p:nvSpPr>
        <p:spPr>
          <a:xfrm>
            <a:off x="742304" y="213233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16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0421" y="444475"/>
            <a:ext cx="279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FFMPEG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39099" y="659918"/>
            <a:ext cx="4067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“La navaja suiza del </a:t>
            </a:r>
            <a:r>
              <a:rPr lang="es-ES_tradnl" sz="1600" dirty="0" err="1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streaming</a:t>
            </a:r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 en internet”</a:t>
            </a:r>
            <a:endParaRPr lang="es-ES_tradnl" sz="1600" dirty="0">
              <a:solidFill>
                <a:schemeClr val="bg1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24233" y="1443732"/>
            <a:ext cx="1060900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Es una herramienta 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increíblemente útil 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para escalar, convertir y codificar video. Incluso podemos utilizarlos para hacer contribuciones de señales en directo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Es el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core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 los flujos de codificación de importantes plataformas de vídeo como por ejemplo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Youtube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o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Netflix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  <a:p>
            <a:pPr>
              <a:lnSpc>
                <a:spcPts val="2800"/>
              </a:lnSpc>
            </a:pPr>
            <a:endParaRPr lang="es-ES_tradnl" sz="20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Incluye la herramienta FFPROBE que sirve para obtener información y metadatos de infinidad de formatos de vídeo.</a:t>
            </a:r>
          </a:p>
          <a:p>
            <a:pPr>
              <a:lnSpc>
                <a:spcPts val="2800"/>
              </a:lnSpc>
            </a:pPr>
            <a:endParaRPr lang="es-ES_tradnl" sz="2000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La herramienta FFPLAY es un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player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muy básico pero a la vez ligero y portable.</a:t>
            </a:r>
          </a:p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Es open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source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y sus librerías pueden utilizarse para desarrollar potentes aplicaciones de tratamiento de video.</a:t>
            </a:r>
          </a:p>
          <a:p>
            <a:pPr>
              <a:lnSpc>
                <a:spcPts val="2800"/>
              </a:lnSpc>
            </a:pPr>
            <a:endParaRPr lang="es-ES_tradnl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73478" y="159335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Elipse 11"/>
          <p:cNvSpPr/>
          <p:nvPr/>
        </p:nvSpPr>
        <p:spPr>
          <a:xfrm>
            <a:off x="673478" y="3372996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/>
          <p:cNvSpPr/>
          <p:nvPr/>
        </p:nvSpPr>
        <p:spPr>
          <a:xfrm>
            <a:off x="673478" y="4425048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8501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0421" y="444475"/>
            <a:ext cx="279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FFMPEG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39099" y="659918"/>
            <a:ext cx="4067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“La navaja suiza del </a:t>
            </a:r>
            <a:r>
              <a:rPr lang="es-ES_tradnl" sz="1600" dirty="0" err="1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streaming</a:t>
            </a:r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 en internet”</a:t>
            </a:r>
            <a:endParaRPr lang="es-ES_tradnl" sz="1600" dirty="0">
              <a:solidFill>
                <a:schemeClr val="bg1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34065" y="1497404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Obtener información de los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streams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y el formato de un 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vídeo.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73478" y="159335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Elipse 11"/>
          <p:cNvSpPr/>
          <p:nvPr/>
        </p:nvSpPr>
        <p:spPr>
          <a:xfrm>
            <a:off x="673478" y="3645301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/>
          <p:cNvSpPr/>
          <p:nvPr/>
        </p:nvSpPr>
        <p:spPr>
          <a:xfrm>
            <a:off x="673478" y="4709045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934065" y="3529683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Enviar una secuencia de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im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ágenes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 un vídeo.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34065" y="4593427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Componer un v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ídeo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 partir de secuencias de imágenes.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673478" y="258437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934065" y="2468752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Reproducir un v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ídeo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144561" y="1843526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</a:rPr>
              <a:t>ffprobe</a:t>
            </a:r>
            <a:r>
              <a:rPr lang="es-ES_tradnl" sz="1400" dirty="0">
                <a:solidFill>
                  <a:schemeClr val="bg1"/>
                </a:solidFill>
              </a:rPr>
              <a:t> -i video.mp4 -</a:t>
            </a:r>
            <a:r>
              <a:rPr lang="es-ES_tradnl" sz="1400" dirty="0" err="1">
                <a:solidFill>
                  <a:schemeClr val="bg1"/>
                </a:solidFill>
              </a:rPr>
              <a:t>show_streams</a:t>
            </a:r>
            <a:r>
              <a:rPr lang="es-ES_tradnl" sz="1400" dirty="0">
                <a:solidFill>
                  <a:schemeClr val="bg1"/>
                </a:solidFill>
              </a:rPr>
              <a:t> -</a:t>
            </a:r>
            <a:r>
              <a:rPr lang="es-ES_tradnl" sz="1400" dirty="0" err="1">
                <a:solidFill>
                  <a:schemeClr val="bg1"/>
                </a:solidFill>
              </a:rPr>
              <a:t>show_format</a:t>
            </a:r>
            <a:r>
              <a:rPr lang="es-ES_tradnl" sz="1400" dirty="0">
                <a:solidFill>
                  <a:schemeClr val="bg1"/>
                </a:solidFill>
              </a:rPr>
              <a:t> -</a:t>
            </a:r>
            <a:r>
              <a:rPr lang="es-ES_tradnl" sz="1400" dirty="0" err="1">
                <a:solidFill>
                  <a:schemeClr val="bg1"/>
                </a:solidFill>
              </a:rPr>
              <a:t>print_format</a:t>
            </a:r>
            <a:r>
              <a:rPr lang="es-ES_tradnl" sz="1400" dirty="0">
                <a:solidFill>
                  <a:schemeClr val="bg1"/>
                </a:solidFill>
              </a:rPr>
              <a:t> </a:t>
            </a:r>
            <a:r>
              <a:rPr lang="es-ES_tradnl" sz="1400" dirty="0" err="1">
                <a:solidFill>
                  <a:schemeClr val="bg1"/>
                </a:solidFill>
              </a:rPr>
              <a:t>json</a:t>
            </a:r>
            <a:endParaRPr lang="es-ES_tradnl" sz="1400" dirty="0">
              <a:solidFill>
                <a:schemeClr val="bg1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144561" y="2815143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</a:rPr>
              <a:t>ffplay</a:t>
            </a:r>
            <a:r>
              <a:rPr lang="es-ES_tradnl" sz="1400" dirty="0">
                <a:solidFill>
                  <a:schemeClr val="bg1"/>
                </a:solidFill>
              </a:rPr>
              <a:t> video.mp4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1144561" y="3853681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</a:rPr>
              <a:t>ffmpeg</a:t>
            </a:r>
            <a:r>
              <a:rPr lang="es-ES_tradnl" sz="1400" dirty="0">
                <a:solidFill>
                  <a:schemeClr val="bg1"/>
                </a:solidFill>
              </a:rPr>
              <a:t> -i video.mp4 </a:t>
            </a:r>
            <a:r>
              <a:rPr lang="es-ES_tradnl" sz="1400" dirty="0" err="1">
                <a:solidFill>
                  <a:schemeClr val="bg1"/>
                </a:solidFill>
              </a:rPr>
              <a:t>imagen%d.jpg</a:t>
            </a:r>
            <a:endParaRPr lang="es-ES_tradnl" sz="1400" dirty="0">
              <a:solidFill>
                <a:schemeClr val="bg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1144561" y="4908013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</a:rPr>
              <a:t>ffmpeg</a:t>
            </a:r>
            <a:r>
              <a:rPr lang="es-ES_tradnl" sz="1400" dirty="0">
                <a:solidFill>
                  <a:schemeClr val="bg1"/>
                </a:solidFill>
              </a:rPr>
              <a:t> -f image2 -i </a:t>
            </a:r>
            <a:r>
              <a:rPr lang="es-ES_tradnl" sz="1400" dirty="0" err="1">
                <a:solidFill>
                  <a:schemeClr val="bg1"/>
                </a:solidFill>
              </a:rPr>
              <a:t>imagen%d.jpg</a:t>
            </a:r>
            <a:r>
              <a:rPr lang="es-ES_tradnl" sz="1400" dirty="0">
                <a:solidFill>
                  <a:schemeClr val="bg1"/>
                </a:solidFill>
              </a:rPr>
              <a:t> –r 25 video.mp4</a:t>
            </a:r>
          </a:p>
        </p:txBody>
      </p:sp>
    </p:spTree>
    <p:extLst>
      <p:ext uri="{BB962C8B-B14F-4D97-AF65-F5344CB8AC3E}">
        <p14:creationId xmlns:p14="http://schemas.microsoft.com/office/powerpoint/2010/main" val="174071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0421" y="444475"/>
            <a:ext cx="279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FFMPEG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39099" y="659918"/>
            <a:ext cx="4067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“La navaja suiza del </a:t>
            </a:r>
            <a:r>
              <a:rPr lang="es-ES_tradnl" sz="1600" dirty="0" err="1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streaming</a:t>
            </a:r>
            <a:r>
              <a:rPr lang="es-ES_tradnl" sz="1600" dirty="0" smtClean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rPr>
              <a:t> en internet”</a:t>
            </a:r>
            <a:endParaRPr lang="es-ES_tradnl" sz="1600" dirty="0">
              <a:solidFill>
                <a:schemeClr val="bg1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34065" y="1497404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Codificar v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ídeo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 H.264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73478" y="159335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Elipse 11"/>
          <p:cNvSpPr/>
          <p:nvPr/>
        </p:nvSpPr>
        <p:spPr>
          <a:xfrm>
            <a:off x="673478" y="3645301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/>
          <p:cNvSpPr/>
          <p:nvPr/>
        </p:nvSpPr>
        <p:spPr>
          <a:xfrm>
            <a:off x="673478" y="4709045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934065" y="3529683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Hacer un 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screencast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: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34065" y="4593427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Hacer una emisión en directo a </a:t>
            </a:r>
            <a:r>
              <a:rPr lang="es-ES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Youtube</a:t>
            </a:r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desde la: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673478" y="258437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934065" y="2468752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Codificar vídeo a VP9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144561" y="1843526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ffmpeg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-i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video.mkv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codec:v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libx264 -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b:v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3000k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codec:a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aac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b:a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128k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preset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slower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video_h264.mp4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1144561" y="2815143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ffmpeg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-i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video.mkv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codec:v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libvpx-vp9 -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b:v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3000k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codec:a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libvorbis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b:a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128k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preset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slower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video_vp9.webm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1144561" y="3853681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ffmpeg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video_size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1024x768 -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framerate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25 -f x11grab -i :0.0+100,200 -f pulse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ac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2 -i default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output.mkv</a:t>
            </a:r>
            <a:endParaRPr lang="es-ES_tradnl" sz="14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1144561" y="4908013"/>
            <a:ext cx="10609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ffmpeg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-f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avfoundation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video_size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320x240 -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framerate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30 </a:t>
            </a:r>
            <a:r>
              <a:rPr lang="es-ES_tradnl" sz="1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-i 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0  -f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flv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rtmp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://</a:t>
            </a:r>
            <a:r>
              <a:rPr lang="es-ES_tradnl" sz="14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a.rtmp.youtube.com</a:t>
            </a:r>
            <a:r>
              <a:rPr lang="es-ES_tradnl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/live2/…</a:t>
            </a:r>
          </a:p>
        </p:txBody>
      </p:sp>
    </p:spTree>
    <p:extLst>
      <p:ext uri="{BB962C8B-B14F-4D97-AF65-F5344CB8AC3E}">
        <p14:creationId xmlns:p14="http://schemas.microsoft.com/office/powerpoint/2010/main" val="8609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249351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 </a:t>
            </a:r>
          </a:p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ADAPTATIVO</a:t>
            </a:r>
            <a:endParaRPr lang="es-ES_tradnl" sz="54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4630994" y="3416845"/>
            <a:ext cx="2947388" cy="0"/>
          </a:xfrm>
          <a:prstGeom prst="line">
            <a:avLst/>
          </a:prstGeom>
          <a:ln w="25400">
            <a:solidFill>
              <a:srgbClr val="F49E2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9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47" y="1721750"/>
            <a:ext cx="5306193" cy="1812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ángulo 9"/>
          <p:cNvSpPr/>
          <p:nvPr/>
        </p:nvSpPr>
        <p:spPr>
          <a:xfrm>
            <a:off x="574789" y="3923147"/>
            <a:ext cx="5918539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“El contenido se va descargando poco a poco mediante una única conexión HTTP.”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74790" y="4807233"/>
            <a:ext cx="571171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“Es muy común en entrega </a:t>
            </a:r>
            <a:r>
              <a:rPr lang="es-ES_tradnl" sz="2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 publicidad y vídeos cortos.”</a:t>
            </a:r>
            <a:endParaRPr lang="es-ES_tradnl" sz="20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050883" y="626674"/>
            <a:ext cx="8090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DESCARGA PROGRESIVA</a:t>
            </a:r>
            <a:endParaRPr lang="es-ES_tradnl" sz="28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0" y="1721750"/>
            <a:ext cx="5604007" cy="315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1887" y="375321"/>
            <a:ext cx="11256262" cy="421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“No importa el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bitrate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que elijas, será inadecuado para la mayoría de los usuarios.”</a:t>
            </a:r>
          </a:p>
        </p:txBody>
      </p:sp>
      <p:grpSp>
        <p:nvGrpSpPr>
          <p:cNvPr id="11" name="Agrupar 10"/>
          <p:cNvGrpSpPr/>
          <p:nvPr/>
        </p:nvGrpSpPr>
        <p:grpSpPr>
          <a:xfrm>
            <a:off x="1369566" y="2028696"/>
            <a:ext cx="8693719" cy="3759219"/>
            <a:chOff x="1369566" y="1728654"/>
            <a:chExt cx="8693719" cy="3759219"/>
          </a:xfrm>
        </p:grpSpPr>
        <p:sp>
          <p:nvSpPr>
            <p:cNvPr id="12" name="Rectángulo 11"/>
            <p:cNvSpPr/>
            <p:nvPr/>
          </p:nvSpPr>
          <p:spPr>
            <a:xfrm>
              <a:off x="1369566" y="5442154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369566" y="5078083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374519" y="4705586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374519" y="4341515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1369566" y="3957518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1369566" y="3593447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1374519" y="3220950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1374519" y="2856879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1369566" y="2465222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1369566" y="2101151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1374519" y="1728654"/>
              <a:ext cx="8688766" cy="457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1369566" y="1728654"/>
              <a:ext cx="61028" cy="3759219"/>
            </a:xfrm>
            <a:prstGeom prst="rect">
              <a:avLst/>
            </a:prstGeom>
            <a:solidFill>
              <a:schemeClr val="bg2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cxnSp>
        <p:nvCxnSpPr>
          <p:cNvPr id="30" name="Conector recto 29"/>
          <p:cNvCxnSpPr>
            <a:endCxn id="40" idx="2"/>
          </p:cNvCxnSpPr>
          <p:nvPr/>
        </p:nvCxnSpPr>
        <p:spPr>
          <a:xfrm>
            <a:off x="4727941" y="1068666"/>
            <a:ext cx="0" cy="467353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1430594" y="5452887"/>
            <a:ext cx="162232" cy="28931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Rectángulo 31"/>
          <p:cNvSpPr/>
          <p:nvPr/>
        </p:nvSpPr>
        <p:spPr>
          <a:xfrm>
            <a:off x="1787953" y="5378125"/>
            <a:ext cx="162232" cy="36407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Rectángulo 32"/>
          <p:cNvSpPr/>
          <p:nvPr/>
        </p:nvSpPr>
        <p:spPr>
          <a:xfrm>
            <a:off x="2145312" y="5378125"/>
            <a:ext cx="162232" cy="36407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4" name="Rectángulo 33"/>
          <p:cNvSpPr/>
          <p:nvPr/>
        </p:nvSpPr>
        <p:spPr>
          <a:xfrm>
            <a:off x="2502671" y="5245853"/>
            <a:ext cx="162232" cy="49634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Rectángulo 34"/>
          <p:cNvSpPr/>
          <p:nvPr/>
        </p:nvSpPr>
        <p:spPr>
          <a:xfrm>
            <a:off x="2860030" y="5042455"/>
            <a:ext cx="162232" cy="6997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Rectángulo 35"/>
          <p:cNvSpPr/>
          <p:nvPr/>
        </p:nvSpPr>
        <p:spPr>
          <a:xfrm>
            <a:off x="3217389" y="4768525"/>
            <a:ext cx="162232" cy="97367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7" name="Rectángulo 36"/>
          <p:cNvSpPr/>
          <p:nvPr/>
        </p:nvSpPr>
        <p:spPr>
          <a:xfrm>
            <a:off x="3574748" y="4406216"/>
            <a:ext cx="162232" cy="133598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8" name="Rectángulo 37"/>
          <p:cNvSpPr/>
          <p:nvPr/>
        </p:nvSpPr>
        <p:spPr>
          <a:xfrm>
            <a:off x="3932107" y="3773612"/>
            <a:ext cx="162232" cy="196858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9" name="Rectángulo 38"/>
          <p:cNvSpPr/>
          <p:nvPr/>
        </p:nvSpPr>
        <p:spPr>
          <a:xfrm>
            <a:off x="4289466" y="3417053"/>
            <a:ext cx="162232" cy="232514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0" name="Rectángulo 39"/>
          <p:cNvSpPr/>
          <p:nvPr/>
        </p:nvSpPr>
        <p:spPr>
          <a:xfrm>
            <a:off x="4646825" y="3135257"/>
            <a:ext cx="162232" cy="260694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1" name="Rectángulo 40"/>
          <p:cNvSpPr/>
          <p:nvPr/>
        </p:nvSpPr>
        <p:spPr>
          <a:xfrm>
            <a:off x="5004184" y="2755695"/>
            <a:ext cx="162232" cy="298650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Rectángulo 41"/>
          <p:cNvSpPr/>
          <p:nvPr/>
        </p:nvSpPr>
        <p:spPr>
          <a:xfrm>
            <a:off x="5361543" y="2483972"/>
            <a:ext cx="162232" cy="325822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Rectángulo 42"/>
          <p:cNvSpPr/>
          <p:nvPr/>
        </p:nvSpPr>
        <p:spPr>
          <a:xfrm>
            <a:off x="5718902" y="2238110"/>
            <a:ext cx="162232" cy="350408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Rectángulo 43"/>
          <p:cNvSpPr/>
          <p:nvPr/>
        </p:nvSpPr>
        <p:spPr>
          <a:xfrm>
            <a:off x="6076261" y="2128842"/>
            <a:ext cx="162232" cy="361335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Rectángulo 44"/>
          <p:cNvSpPr/>
          <p:nvPr/>
        </p:nvSpPr>
        <p:spPr>
          <a:xfrm>
            <a:off x="6433620" y="2128842"/>
            <a:ext cx="162232" cy="361335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Rectángulo 45"/>
          <p:cNvSpPr/>
          <p:nvPr/>
        </p:nvSpPr>
        <p:spPr>
          <a:xfrm>
            <a:off x="6790979" y="2295343"/>
            <a:ext cx="162232" cy="344685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Rectángulo 46"/>
          <p:cNvSpPr/>
          <p:nvPr/>
        </p:nvSpPr>
        <p:spPr>
          <a:xfrm>
            <a:off x="7151961" y="2693992"/>
            <a:ext cx="162232" cy="304820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Rectángulo 47"/>
          <p:cNvSpPr/>
          <p:nvPr/>
        </p:nvSpPr>
        <p:spPr>
          <a:xfrm>
            <a:off x="7509320" y="3195642"/>
            <a:ext cx="162232" cy="254655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Rectángulo 48"/>
          <p:cNvSpPr/>
          <p:nvPr/>
        </p:nvSpPr>
        <p:spPr>
          <a:xfrm>
            <a:off x="7866679" y="3608392"/>
            <a:ext cx="162232" cy="213380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0" name="Rectángulo 49"/>
          <p:cNvSpPr/>
          <p:nvPr/>
        </p:nvSpPr>
        <p:spPr>
          <a:xfrm>
            <a:off x="8224038" y="3921066"/>
            <a:ext cx="162232" cy="18211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1" name="Rectángulo 50"/>
          <p:cNvSpPr/>
          <p:nvPr/>
        </p:nvSpPr>
        <p:spPr>
          <a:xfrm>
            <a:off x="8581397" y="4548954"/>
            <a:ext cx="162232" cy="119324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Rectángulo 51"/>
          <p:cNvSpPr/>
          <p:nvPr/>
        </p:nvSpPr>
        <p:spPr>
          <a:xfrm>
            <a:off x="8938756" y="5042455"/>
            <a:ext cx="162232" cy="6997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Rectángulo 52"/>
          <p:cNvSpPr/>
          <p:nvPr/>
        </p:nvSpPr>
        <p:spPr>
          <a:xfrm>
            <a:off x="9296115" y="5452887"/>
            <a:ext cx="162232" cy="28931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4" name="Rectángulo 53"/>
          <p:cNvSpPr/>
          <p:nvPr/>
        </p:nvSpPr>
        <p:spPr>
          <a:xfrm>
            <a:off x="9653474" y="5553567"/>
            <a:ext cx="162232" cy="18862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5" name="Flecha izquierda 54"/>
          <p:cNvSpPr/>
          <p:nvPr/>
        </p:nvSpPr>
        <p:spPr>
          <a:xfrm>
            <a:off x="3574748" y="1214442"/>
            <a:ext cx="1072077" cy="43434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6" name="Flecha izquierda 55"/>
          <p:cNvSpPr/>
          <p:nvPr/>
        </p:nvSpPr>
        <p:spPr>
          <a:xfrm rot="10800000">
            <a:off x="4809057" y="1219303"/>
            <a:ext cx="1072077" cy="43434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Rectángulo 3"/>
          <p:cNvSpPr/>
          <p:nvPr/>
        </p:nvSpPr>
        <p:spPr>
          <a:xfrm>
            <a:off x="2194431" y="1251806"/>
            <a:ext cx="1296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Rebuffering</a:t>
            </a:r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5962249" y="1250523"/>
            <a:ext cx="4730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Experiencia de usuario por debajo de lo esperado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05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0082" y="3589774"/>
            <a:ext cx="1663752" cy="1663752"/>
          </a:xfrm>
          <a:prstGeom prst="rect">
            <a:avLst/>
          </a:prstGeom>
          <a:noFill/>
        </p:spPr>
      </p:pic>
      <p:sp>
        <p:nvSpPr>
          <p:cNvPr id="10" name="Rectángulo 9"/>
          <p:cNvSpPr/>
          <p:nvPr/>
        </p:nvSpPr>
        <p:spPr>
          <a:xfrm>
            <a:off x="873682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1</a:t>
            </a:r>
            <a:endParaRPr lang="es-ES_tradnl" dirty="0"/>
          </a:p>
        </p:txBody>
      </p:sp>
      <p:sp>
        <p:nvSpPr>
          <p:cNvPr id="11" name="Rectángulo 10"/>
          <p:cNvSpPr/>
          <p:nvPr/>
        </p:nvSpPr>
        <p:spPr>
          <a:xfrm>
            <a:off x="873681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1</a:t>
            </a:r>
            <a:endParaRPr lang="es-ES_tradnl" dirty="0"/>
          </a:p>
        </p:txBody>
      </p:sp>
      <p:sp>
        <p:nvSpPr>
          <p:cNvPr id="12" name="Rectángulo 11"/>
          <p:cNvSpPr/>
          <p:nvPr/>
        </p:nvSpPr>
        <p:spPr>
          <a:xfrm>
            <a:off x="873680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1</a:t>
            </a:r>
            <a:endParaRPr lang="es-ES_tradnl" dirty="0"/>
          </a:p>
        </p:txBody>
      </p:sp>
      <p:sp>
        <p:nvSpPr>
          <p:cNvPr id="13" name="Rectángulo 12"/>
          <p:cNvSpPr/>
          <p:nvPr/>
        </p:nvSpPr>
        <p:spPr>
          <a:xfrm>
            <a:off x="1315945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2</a:t>
            </a:r>
            <a:endParaRPr lang="es-ES_tradnl" dirty="0"/>
          </a:p>
        </p:txBody>
      </p:sp>
      <p:sp>
        <p:nvSpPr>
          <p:cNvPr id="14" name="Rectángulo 13"/>
          <p:cNvSpPr/>
          <p:nvPr/>
        </p:nvSpPr>
        <p:spPr>
          <a:xfrm>
            <a:off x="1315944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2</a:t>
            </a:r>
            <a:endParaRPr lang="es-ES_tradnl" dirty="0"/>
          </a:p>
        </p:txBody>
      </p:sp>
      <p:sp>
        <p:nvSpPr>
          <p:cNvPr id="15" name="Rectángulo 14"/>
          <p:cNvSpPr/>
          <p:nvPr/>
        </p:nvSpPr>
        <p:spPr>
          <a:xfrm>
            <a:off x="1315943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2</a:t>
            </a:r>
            <a:endParaRPr lang="es-ES_tradnl" dirty="0"/>
          </a:p>
        </p:txBody>
      </p:sp>
      <p:sp>
        <p:nvSpPr>
          <p:cNvPr id="18" name="Rectángulo 17"/>
          <p:cNvSpPr/>
          <p:nvPr/>
        </p:nvSpPr>
        <p:spPr>
          <a:xfrm>
            <a:off x="1758207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3</a:t>
            </a:r>
            <a:endParaRPr lang="es-ES_tradnl" dirty="0"/>
          </a:p>
        </p:txBody>
      </p:sp>
      <p:sp>
        <p:nvSpPr>
          <p:cNvPr id="23" name="Rectángulo 22"/>
          <p:cNvSpPr/>
          <p:nvPr/>
        </p:nvSpPr>
        <p:spPr>
          <a:xfrm>
            <a:off x="1758206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3</a:t>
            </a:r>
            <a:endParaRPr lang="es-ES_tradnl" dirty="0"/>
          </a:p>
        </p:txBody>
      </p:sp>
      <p:sp>
        <p:nvSpPr>
          <p:cNvPr id="24" name="Rectángulo 23"/>
          <p:cNvSpPr/>
          <p:nvPr/>
        </p:nvSpPr>
        <p:spPr>
          <a:xfrm>
            <a:off x="1758205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3</a:t>
            </a:r>
            <a:endParaRPr lang="es-ES_tradnl" dirty="0"/>
          </a:p>
        </p:txBody>
      </p:sp>
      <p:sp>
        <p:nvSpPr>
          <p:cNvPr id="25" name="Rectángulo 24"/>
          <p:cNvSpPr/>
          <p:nvPr/>
        </p:nvSpPr>
        <p:spPr>
          <a:xfrm>
            <a:off x="2200471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4</a:t>
            </a:r>
            <a:endParaRPr lang="es-ES_tradnl" dirty="0"/>
          </a:p>
        </p:txBody>
      </p:sp>
      <p:sp>
        <p:nvSpPr>
          <p:cNvPr id="26" name="Rectángulo 25"/>
          <p:cNvSpPr/>
          <p:nvPr/>
        </p:nvSpPr>
        <p:spPr>
          <a:xfrm>
            <a:off x="2200470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4</a:t>
            </a:r>
            <a:endParaRPr lang="es-ES_tradnl" dirty="0"/>
          </a:p>
        </p:txBody>
      </p:sp>
      <p:sp>
        <p:nvSpPr>
          <p:cNvPr id="27" name="Rectángulo 26"/>
          <p:cNvSpPr/>
          <p:nvPr/>
        </p:nvSpPr>
        <p:spPr>
          <a:xfrm>
            <a:off x="2200469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4</a:t>
            </a:r>
            <a:endParaRPr lang="es-ES_tradnl" dirty="0"/>
          </a:p>
        </p:txBody>
      </p:sp>
      <p:sp>
        <p:nvSpPr>
          <p:cNvPr id="28" name="Rectángulo 27"/>
          <p:cNvSpPr/>
          <p:nvPr/>
        </p:nvSpPr>
        <p:spPr>
          <a:xfrm>
            <a:off x="2642734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5</a:t>
            </a:r>
            <a:endParaRPr lang="es-ES_tradnl" dirty="0"/>
          </a:p>
        </p:txBody>
      </p:sp>
      <p:sp>
        <p:nvSpPr>
          <p:cNvPr id="29" name="Rectángulo 28"/>
          <p:cNvSpPr/>
          <p:nvPr/>
        </p:nvSpPr>
        <p:spPr>
          <a:xfrm>
            <a:off x="2642733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5</a:t>
            </a:r>
            <a:endParaRPr lang="es-ES_tradnl" dirty="0"/>
          </a:p>
        </p:txBody>
      </p:sp>
      <p:sp>
        <p:nvSpPr>
          <p:cNvPr id="30" name="Rectángulo 29"/>
          <p:cNvSpPr/>
          <p:nvPr/>
        </p:nvSpPr>
        <p:spPr>
          <a:xfrm>
            <a:off x="2642732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5</a:t>
            </a:r>
            <a:endParaRPr lang="es-ES_tradnl" dirty="0"/>
          </a:p>
        </p:txBody>
      </p:sp>
      <p:sp>
        <p:nvSpPr>
          <p:cNvPr id="31" name="Rectángulo 30"/>
          <p:cNvSpPr/>
          <p:nvPr/>
        </p:nvSpPr>
        <p:spPr>
          <a:xfrm>
            <a:off x="3084998" y="816529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6</a:t>
            </a:r>
            <a:endParaRPr lang="es-ES_tradnl" dirty="0"/>
          </a:p>
        </p:txBody>
      </p:sp>
      <p:sp>
        <p:nvSpPr>
          <p:cNvPr id="32" name="Rectángulo 31"/>
          <p:cNvSpPr/>
          <p:nvPr/>
        </p:nvSpPr>
        <p:spPr>
          <a:xfrm>
            <a:off x="3084997" y="1791491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6</a:t>
            </a:r>
            <a:endParaRPr lang="es-ES_tradnl" dirty="0"/>
          </a:p>
        </p:txBody>
      </p:sp>
      <p:sp>
        <p:nvSpPr>
          <p:cNvPr id="33" name="Rectángulo 32"/>
          <p:cNvSpPr/>
          <p:nvPr/>
        </p:nvSpPr>
        <p:spPr>
          <a:xfrm>
            <a:off x="3084996" y="2389112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6</a:t>
            </a:r>
            <a:endParaRPr lang="es-ES_tradnl" dirty="0"/>
          </a:p>
        </p:txBody>
      </p:sp>
      <p:sp>
        <p:nvSpPr>
          <p:cNvPr id="34" name="Flecha arriba 33"/>
          <p:cNvSpPr/>
          <p:nvPr/>
        </p:nvSpPr>
        <p:spPr>
          <a:xfrm>
            <a:off x="563145" y="604413"/>
            <a:ext cx="139705" cy="2266361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Flecha derecha 34"/>
          <p:cNvSpPr/>
          <p:nvPr/>
        </p:nvSpPr>
        <p:spPr>
          <a:xfrm>
            <a:off x="601031" y="2816651"/>
            <a:ext cx="3236240" cy="1700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CuadroTexto 35"/>
          <p:cNvSpPr txBox="1"/>
          <p:nvPr/>
        </p:nvSpPr>
        <p:spPr>
          <a:xfrm>
            <a:off x="1758205" y="3015959"/>
            <a:ext cx="756841" cy="298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TIEMPO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218573" y="2043044"/>
            <a:ext cx="373749" cy="7443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_tradnl" smtClean="0">
                <a:solidFill>
                  <a:schemeClr val="bg1"/>
                </a:solidFill>
              </a:rPr>
              <a:t>CALIDAD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8866489" y="810853"/>
            <a:ext cx="330274" cy="91537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9" name="Rectángulo 38"/>
          <p:cNvSpPr/>
          <p:nvPr/>
        </p:nvSpPr>
        <p:spPr>
          <a:xfrm>
            <a:off x="8866488" y="1785815"/>
            <a:ext cx="330274" cy="5380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0" name="Rectángulo 39"/>
          <p:cNvSpPr/>
          <p:nvPr/>
        </p:nvSpPr>
        <p:spPr>
          <a:xfrm>
            <a:off x="8866487" y="2383436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1</a:t>
            </a:r>
            <a:endParaRPr lang="es-ES_tradnl" dirty="0"/>
          </a:p>
        </p:txBody>
      </p:sp>
      <p:sp>
        <p:nvSpPr>
          <p:cNvPr id="41" name="Rectángulo 40"/>
          <p:cNvSpPr/>
          <p:nvPr/>
        </p:nvSpPr>
        <p:spPr>
          <a:xfrm>
            <a:off x="9308750" y="2383436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2</a:t>
            </a:r>
            <a:endParaRPr lang="es-ES_tradnl" dirty="0"/>
          </a:p>
        </p:txBody>
      </p:sp>
      <p:sp>
        <p:nvSpPr>
          <p:cNvPr id="42" name="Rectángulo 41"/>
          <p:cNvSpPr/>
          <p:nvPr/>
        </p:nvSpPr>
        <p:spPr>
          <a:xfrm>
            <a:off x="9751013" y="1785815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3</a:t>
            </a:r>
            <a:endParaRPr lang="es-ES_tradnl" dirty="0"/>
          </a:p>
        </p:txBody>
      </p:sp>
      <p:sp>
        <p:nvSpPr>
          <p:cNvPr id="43" name="Rectángulo 42"/>
          <p:cNvSpPr/>
          <p:nvPr/>
        </p:nvSpPr>
        <p:spPr>
          <a:xfrm>
            <a:off x="9751012" y="2383436"/>
            <a:ext cx="330274" cy="29484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4" name="Rectángulo 43"/>
          <p:cNvSpPr/>
          <p:nvPr/>
        </p:nvSpPr>
        <p:spPr>
          <a:xfrm>
            <a:off x="10193278" y="810853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4</a:t>
            </a:r>
            <a:endParaRPr lang="es-ES_tradnl" dirty="0"/>
          </a:p>
        </p:txBody>
      </p:sp>
      <p:sp>
        <p:nvSpPr>
          <p:cNvPr id="45" name="Rectángulo 44"/>
          <p:cNvSpPr/>
          <p:nvPr/>
        </p:nvSpPr>
        <p:spPr>
          <a:xfrm>
            <a:off x="10635541" y="810853"/>
            <a:ext cx="330274" cy="9153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5</a:t>
            </a:r>
            <a:endParaRPr lang="es-ES_tradnl" dirty="0"/>
          </a:p>
        </p:txBody>
      </p:sp>
      <p:sp>
        <p:nvSpPr>
          <p:cNvPr id="46" name="Rectángulo 45"/>
          <p:cNvSpPr/>
          <p:nvPr/>
        </p:nvSpPr>
        <p:spPr>
          <a:xfrm>
            <a:off x="11077804" y="1785815"/>
            <a:ext cx="330274" cy="53803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6</a:t>
            </a:r>
            <a:endParaRPr lang="es-ES_tradnl" dirty="0"/>
          </a:p>
        </p:txBody>
      </p:sp>
      <p:sp>
        <p:nvSpPr>
          <p:cNvPr id="47" name="Flecha arriba 46"/>
          <p:cNvSpPr/>
          <p:nvPr/>
        </p:nvSpPr>
        <p:spPr>
          <a:xfrm>
            <a:off x="8555952" y="598737"/>
            <a:ext cx="139705" cy="2266361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Flecha derecha 47"/>
          <p:cNvSpPr/>
          <p:nvPr/>
        </p:nvSpPr>
        <p:spPr>
          <a:xfrm>
            <a:off x="8593838" y="2810975"/>
            <a:ext cx="3236240" cy="1700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CuadroTexto 48"/>
          <p:cNvSpPr txBox="1"/>
          <p:nvPr/>
        </p:nvSpPr>
        <p:spPr>
          <a:xfrm>
            <a:off x="9751012" y="3010283"/>
            <a:ext cx="756841" cy="298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TIEMPO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8211380" y="2037368"/>
            <a:ext cx="373749" cy="7443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_tradnl" smtClean="0">
                <a:solidFill>
                  <a:schemeClr val="bg1"/>
                </a:solidFill>
              </a:rPr>
              <a:t>CALIDAD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9306720" y="815991"/>
            <a:ext cx="330274" cy="91537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2" name="Rectángulo 51"/>
          <p:cNvSpPr/>
          <p:nvPr/>
        </p:nvSpPr>
        <p:spPr>
          <a:xfrm>
            <a:off x="9751012" y="807251"/>
            <a:ext cx="330274" cy="91537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3" name="Rectángulo 52"/>
          <p:cNvSpPr/>
          <p:nvPr/>
        </p:nvSpPr>
        <p:spPr>
          <a:xfrm>
            <a:off x="9306720" y="1785815"/>
            <a:ext cx="330274" cy="5380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4" name="Rectángulo 53"/>
          <p:cNvSpPr/>
          <p:nvPr/>
        </p:nvSpPr>
        <p:spPr>
          <a:xfrm>
            <a:off x="11077804" y="810852"/>
            <a:ext cx="330274" cy="91537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5" name="Rectángulo 54"/>
          <p:cNvSpPr/>
          <p:nvPr/>
        </p:nvSpPr>
        <p:spPr>
          <a:xfrm>
            <a:off x="10193278" y="1785815"/>
            <a:ext cx="330274" cy="5380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6" name="Rectángulo 55"/>
          <p:cNvSpPr/>
          <p:nvPr/>
        </p:nvSpPr>
        <p:spPr>
          <a:xfrm>
            <a:off x="10635539" y="1785815"/>
            <a:ext cx="330274" cy="5380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7" name="Rectángulo 56"/>
          <p:cNvSpPr/>
          <p:nvPr/>
        </p:nvSpPr>
        <p:spPr>
          <a:xfrm>
            <a:off x="10191991" y="2383143"/>
            <a:ext cx="330274" cy="29484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8" name="Rectángulo 57"/>
          <p:cNvSpPr/>
          <p:nvPr/>
        </p:nvSpPr>
        <p:spPr>
          <a:xfrm>
            <a:off x="10632970" y="2390814"/>
            <a:ext cx="330274" cy="29484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9" name="Rectángulo 58"/>
          <p:cNvSpPr/>
          <p:nvPr/>
        </p:nvSpPr>
        <p:spPr>
          <a:xfrm>
            <a:off x="11067812" y="2387249"/>
            <a:ext cx="330274" cy="29484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0" name="Rectángulo 59"/>
          <p:cNvSpPr/>
          <p:nvPr/>
        </p:nvSpPr>
        <p:spPr>
          <a:xfrm>
            <a:off x="4898599" y="2388574"/>
            <a:ext cx="330274" cy="2948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1" name="Rectángulo 60"/>
          <p:cNvSpPr/>
          <p:nvPr/>
        </p:nvSpPr>
        <p:spPr>
          <a:xfrm>
            <a:off x="5340862" y="2184332"/>
            <a:ext cx="330274" cy="49908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2" name="Rectángulo 61"/>
          <p:cNvSpPr/>
          <p:nvPr/>
        </p:nvSpPr>
        <p:spPr>
          <a:xfrm>
            <a:off x="5783124" y="1731362"/>
            <a:ext cx="330274" cy="95205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3" name="Rectángulo 62"/>
          <p:cNvSpPr/>
          <p:nvPr/>
        </p:nvSpPr>
        <p:spPr>
          <a:xfrm>
            <a:off x="6225388" y="1172396"/>
            <a:ext cx="330274" cy="151102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4" name="Rectángulo 63"/>
          <p:cNvSpPr/>
          <p:nvPr/>
        </p:nvSpPr>
        <p:spPr>
          <a:xfrm>
            <a:off x="6667651" y="914322"/>
            <a:ext cx="330274" cy="176909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5" name="Rectángulo 64"/>
          <p:cNvSpPr/>
          <p:nvPr/>
        </p:nvSpPr>
        <p:spPr>
          <a:xfrm>
            <a:off x="7109915" y="1731362"/>
            <a:ext cx="330274" cy="95205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6" name="Flecha arriba 65"/>
          <p:cNvSpPr/>
          <p:nvPr/>
        </p:nvSpPr>
        <p:spPr>
          <a:xfrm>
            <a:off x="4588064" y="603875"/>
            <a:ext cx="139705" cy="2266361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7" name="Flecha derecha 66"/>
          <p:cNvSpPr/>
          <p:nvPr/>
        </p:nvSpPr>
        <p:spPr>
          <a:xfrm>
            <a:off x="4625950" y="2816113"/>
            <a:ext cx="3236240" cy="1700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8" name="CuadroTexto 67"/>
          <p:cNvSpPr txBox="1"/>
          <p:nvPr/>
        </p:nvSpPr>
        <p:spPr>
          <a:xfrm>
            <a:off x="5783124" y="3015421"/>
            <a:ext cx="756841" cy="298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TIEMPO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69" name="CuadroTexto 68"/>
          <p:cNvSpPr txBox="1"/>
          <p:nvPr/>
        </p:nvSpPr>
        <p:spPr>
          <a:xfrm>
            <a:off x="4243492" y="954143"/>
            <a:ext cx="461665" cy="183274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ANCHO DE BANDA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753" y="3715273"/>
            <a:ext cx="1420795" cy="1420795"/>
          </a:xfrm>
          <a:prstGeom prst="rect">
            <a:avLst/>
          </a:prstGeom>
        </p:spPr>
      </p:pic>
      <p:pic>
        <p:nvPicPr>
          <p:cNvPr id="71" name="Imagen 70"/>
          <p:cNvPicPr>
            <a:picLocks noChangeAspect="1"/>
          </p:cNvPicPr>
          <p:nvPr/>
        </p:nvPicPr>
        <p:blipFill>
          <a:blip r:embed="rId9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661" y="3856175"/>
            <a:ext cx="1320818" cy="11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9014503" y="554204"/>
            <a:ext cx="1919071" cy="5001206"/>
          </a:xfrm>
          <a:prstGeom prst="roundRect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9"/>
          <p:cNvSpPr/>
          <p:nvPr/>
        </p:nvSpPr>
        <p:spPr>
          <a:xfrm>
            <a:off x="3184823" y="3545261"/>
            <a:ext cx="1615515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/>
          <p:cNvSpPr txBox="1"/>
          <p:nvPr/>
        </p:nvSpPr>
        <p:spPr>
          <a:xfrm>
            <a:off x="1501594" y="594317"/>
            <a:ext cx="98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b="1" dirty="0" smtClean="0">
                <a:solidFill>
                  <a:schemeClr val="bg1"/>
                </a:solidFill>
              </a:rPr>
              <a:t>HDS</a:t>
            </a:r>
            <a:endParaRPr lang="es-ES_tradnl" sz="3600" b="1" dirty="0">
              <a:solidFill>
                <a:schemeClr val="bg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388" y="1462385"/>
            <a:ext cx="1608577" cy="161082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388" y="3545263"/>
            <a:ext cx="1610821" cy="161082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393149" y="576388"/>
            <a:ext cx="12702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000" b="1" dirty="0" err="1" smtClean="0">
                <a:solidFill>
                  <a:schemeClr val="bg1"/>
                </a:solidFill>
              </a:rPr>
              <a:t>Smooth</a:t>
            </a:r>
            <a:endParaRPr lang="es-ES_tradnl" sz="2000" b="1" dirty="0" smtClean="0">
              <a:solidFill>
                <a:schemeClr val="bg1"/>
              </a:solidFill>
            </a:endParaRPr>
          </a:p>
          <a:p>
            <a:pPr algn="ctr"/>
            <a:r>
              <a:rPr lang="es-ES_tradnl" sz="2000" b="1" dirty="0" err="1" smtClean="0">
                <a:solidFill>
                  <a:schemeClr val="bg1"/>
                </a:solidFill>
              </a:rPr>
              <a:t>Streaming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823" y="1462385"/>
            <a:ext cx="1615515" cy="16155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523" y="3869833"/>
            <a:ext cx="1615515" cy="994163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5495158" y="594315"/>
            <a:ext cx="889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b="1" dirty="0" smtClean="0">
                <a:solidFill>
                  <a:schemeClr val="bg1"/>
                </a:solidFill>
              </a:rPr>
              <a:t>HLS</a:t>
            </a:r>
            <a:endParaRPr lang="es-ES_tradnl" sz="3600" b="1" dirty="0">
              <a:solidFill>
                <a:schemeClr val="bg1"/>
              </a:solidFill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956" y="1458742"/>
            <a:ext cx="1610821" cy="1610821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5152955" y="3545261"/>
            <a:ext cx="1610821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270" y="3593576"/>
            <a:ext cx="1514189" cy="1514189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7354648" y="607165"/>
            <a:ext cx="1256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smtClean="0">
                <a:solidFill>
                  <a:schemeClr val="bg1"/>
                </a:solidFill>
              </a:rPr>
              <a:t>DASH</a:t>
            </a:r>
            <a:endParaRPr lang="es-ES_tradnl" sz="3600" b="1" dirty="0">
              <a:solidFill>
                <a:schemeClr val="bg1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7138831" y="1458741"/>
            <a:ext cx="1608578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0294" y="1771057"/>
            <a:ext cx="1282833" cy="1061816"/>
          </a:xfrm>
          <a:prstGeom prst="rect">
            <a:avLst/>
          </a:prstGeom>
        </p:spPr>
      </p:pic>
      <p:sp>
        <p:nvSpPr>
          <p:cNvPr id="30" name="Rectángulo 29"/>
          <p:cNvSpPr/>
          <p:nvPr/>
        </p:nvSpPr>
        <p:spPr>
          <a:xfrm>
            <a:off x="7162381" y="3561503"/>
            <a:ext cx="1608578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/>
          <p:cNvSpPr txBox="1"/>
          <p:nvPr/>
        </p:nvSpPr>
        <p:spPr>
          <a:xfrm>
            <a:off x="9339672" y="640469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chemeClr val="bg1"/>
                </a:solidFill>
              </a:rPr>
              <a:t>CMAF</a:t>
            </a:r>
            <a:endParaRPr lang="es-ES_tradnl" sz="3600" b="1" dirty="0">
              <a:solidFill>
                <a:schemeClr val="bg1"/>
              </a:solidFill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9158029" y="1492045"/>
            <a:ext cx="1608578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Rectángulo 32"/>
          <p:cNvSpPr/>
          <p:nvPr/>
        </p:nvSpPr>
        <p:spPr>
          <a:xfrm>
            <a:off x="9181579" y="3594807"/>
            <a:ext cx="1608578" cy="1610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0434" y="3743709"/>
            <a:ext cx="1223767" cy="1223767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617" y="1699080"/>
            <a:ext cx="858247" cy="858247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8806" y="1699079"/>
            <a:ext cx="858247" cy="858247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8916" y="2282775"/>
            <a:ext cx="762084" cy="762084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774" y="4211492"/>
            <a:ext cx="1000980" cy="1000980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4967" y="3693931"/>
            <a:ext cx="604645" cy="604645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330" y="3593576"/>
            <a:ext cx="808551" cy="808551"/>
          </a:xfrm>
          <a:prstGeom prst="rect">
            <a:avLst/>
          </a:prstGeom>
        </p:spPr>
      </p:pic>
      <p:sp>
        <p:nvSpPr>
          <p:cNvPr id="41" name="Rectángulo redondeado 40"/>
          <p:cNvSpPr/>
          <p:nvPr/>
        </p:nvSpPr>
        <p:spPr>
          <a:xfrm>
            <a:off x="1019672" y="554204"/>
            <a:ext cx="1919071" cy="5001206"/>
          </a:xfrm>
          <a:prstGeom prst="roundRect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Rectángulo redondeado 41"/>
          <p:cNvSpPr/>
          <p:nvPr/>
        </p:nvSpPr>
        <p:spPr>
          <a:xfrm>
            <a:off x="3022209" y="554204"/>
            <a:ext cx="1919071" cy="5001206"/>
          </a:xfrm>
          <a:prstGeom prst="roundRect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Rectángulo redondeado 42"/>
          <p:cNvSpPr/>
          <p:nvPr/>
        </p:nvSpPr>
        <p:spPr>
          <a:xfrm>
            <a:off x="5021113" y="559768"/>
            <a:ext cx="1919071" cy="5001206"/>
          </a:xfrm>
          <a:prstGeom prst="roundRect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Rectángulo redondeado 43"/>
          <p:cNvSpPr/>
          <p:nvPr/>
        </p:nvSpPr>
        <p:spPr>
          <a:xfrm>
            <a:off x="7026331" y="554204"/>
            <a:ext cx="1919071" cy="5001206"/>
          </a:xfrm>
          <a:prstGeom prst="roundRect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9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19" y="3523874"/>
            <a:ext cx="2043953" cy="204395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6448" y="3518625"/>
            <a:ext cx="2043953" cy="204395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8177" y="3514188"/>
            <a:ext cx="2043953" cy="2043953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1376397" y="4413313"/>
            <a:ext cx="100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solidFill>
                  <a:schemeClr val="bg1"/>
                </a:solidFill>
              </a:rPr>
              <a:t>MPD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521790" y="4413312"/>
            <a:ext cx="857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solidFill>
                  <a:schemeClr val="bg1"/>
                </a:solidFill>
              </a:rPr>
              <a:t>INIT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685455" y="4413312"/>
            <a:ext cx="829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smtClean="0">
                <a:solidFill>
                  <a:schemeClr val="bg1"/>
                </a:solidFill>
              </a:rPr>
              <a:t>SEG</a:t>
            </a:r>
            <a:endParaRPr lang="es-ES_tradnl" sz="3200" dirty="0">
              <a:solidFill>
                <a:schemeClr val="bg1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0420" y="444475"/>
            <a:ext cx="40172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DASH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591835" y="2157013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/>
          <p:cNvSpPr/>
          <p:nvPr/>
        </p:nvSpPr>
        <p:spPr>
          <a:xfrm>
            <a:off x="591835" y="2830392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852422" y="2041395"/>
            <a:ext cx="10609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El fichero de 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inicialización 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contiene las cabeceras del vídeo para poder decodificar los segmentos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2422" y="2714774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Ficheros de segmento, contiene el vídeo / audio</a:t>
            </a:r>
          </a:p>
        </p:txBody>
      </p:sp>
      <p:sp>
        <p:nvSpPr>
          <p:cNvPr id="18" name="Elipse 17"/>
          <p:cNvSpPr/>
          <p:nvPr/>
        </p:nvSpPr>
        <p:spPr>
          <a:xfrm>
            <a:off x="591835" y="156961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852422" y="1453992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El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Manifest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es 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un XML que describe los segmentos disponibles</a:t>
            </a:r>
          </a:p>
        </p:txBody>
      </p:sp>
    </p:spTree>
    <p:extLst>
      <p:ext uri="{BB962C8B-B14F-4D97-AF65-F5344CB8AC3E}">
        <p14:creationId xmlns:p14="http://schemas.microsoft.com/office/powerpoint/2010/main" val="11320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97961" y="2112267"/>
            <a:ext cx="2138766" cy="2603716"/>
          </a:xfrm>
          <a:prstGeom prst="rect">
            <a:avLst/>
          </a:prstGeom>
          <a:noFill/>
          <a:ln w="63500">
            <a:solidFill>
              <a:srgbClr val="FF9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9"/>
          <p:cNvSpPr/>
          <p:nvPr/>
        </p:nvSpPr>
        <p:spPr>
          <a:xfrm>
            <a:off x="534861" y="2701200"/>
            <a:ext cx="1846879" cy="550818"/>
          </a:xfrm>
          <a:prstGeom prst="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ángulo 10"/>
          <p:cNvSpPr/>
          <p:nvPr/>
        </p:nvSpPr>
        <p:spPr>
          <a:xfrm>
            <a:off x="534994" y="3414125"/>
            <a:ext cx="1846879" cy="550818"/>
          </a:xfrm>
          <a:prstGeom prst="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/>
        </p:nvSpPr>
        <p:spPr>
          <a:xfrm>
            <a:off x="3550733" y="1085817"/>
            <a:ext cx="2138766" cy="4595677"/>
          </a:xfrm>
          <a:prstGeom prst="rect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>
            <a:off x="3707447" y="1742266"/>
            <a:ext cx="1846879" cy="550818"/>
          </a:xfrm>
          <a:prstGeom prst="rect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3707580" y="2455191"/>
            <a:ext cx="1846879" cy="550818"/>
          </a:xfrm>
          <a:prstGeom prst="rect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ángulo 14"/>
          <p:cNvSpPr/>
          <p:nvPr/>
        </p:nvSpPr>
        <p:spPr>
          <a:xfrm>
            <a:off x="6631249" y="1085817"/>
            <a:ext cx="2138766" cy="2603716"/>
          </a:xfrm>
          <a:prstGeom prst="rect">
            <a:avLst/>
          </a:prstGeom>
          <a:noFill/>
          <a:ln w="635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/>
        </p:nvSpPr>
        <p:spPr>
          <a:xfrm>
            <a:off x="6768149" y="1674750"/>
            <a:ext cx="1846879" cy="550818"/>
          </a:xfrm>
          <a:prstGeom prst="rect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6768282" y="2387675"/>
            <a:ext cx="1846879" cy="550818"/>
          </a:xfrm>
          <a:prstGeom prst="rect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Rectángulo 23"/>
          <p:cNvSpPr/>
          <p:nvPr/>
        </p:nvSpPr>
        <p:spPr>
          <a:xfrm>
            <a:off x="9703356" y="1081063"/>
            <a:ext cx="2138766" cy="3964555"/>
          </a:xfrm>
          <a:prstGeom prst="rect">
            <a:avLst/>
          </a:prstGeom>
          <a:noFill/>
          <a:ln w="635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Rectángulo 24"/>
          <p:cNvSpPr/>
          <p:nvPr/>
        </p:nvSpPr>
        <p:spPr>
          <a:xfrm>
            <a:off x="9840256" y="1669996"/>
            <a:ext cx="1846879" cy="550818"/>
          </a:xfrm>
          <a:prstGeom prst="rect">
            <a:avLst/>
          </a:prstGeom>
          <a:noFill/>
          <a:ln w="25400">
            <a:solidFill>
              <a:srgbClr val="FF9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ectángulo 25"/>
          <p:cNvSpPr/>
          <p:nvPr/>
        </p:nvSpPr>
        <p:spPr>
          <a:xfrm>
            <a:off x="9840389" y="2382921"/>
            <a:ext cx="1846879" cy="550818"/>
          </a:xfrm>
          <a:prstGeom prst="rect">
            <a:avLst/>
          </a:prstGeom>
          <a:noFill/>
          <a:ln w="25400">
            <a:solidFill>
              <a:srgbClr val="FF9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7" name="Rectángulo 26"/>
          <p:cNvSpPr/>
          <p:nvPr/>
        </p:nvSpPr>
        <p:spPr>
          <a:xfrm>
            <a:off x="3696675" y="4375383"/>
            <a:ext cx="1846879" cy="550818"/>
          </a:xfrm>
          <a:prstGeom prst="rect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Rectángulo 27"/>
          <p:cNvSpPr/>
          <p:nvPr/>
        </p:nvSpPr>
        <p:spPr>
          <a:xfrm>
            <a:off x="3696676" y="3168116"/>
            <a:ext cx="1846879" cy="550818"/>
          </a:xfrm>
          <a:prstGeom prst="rect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Rectángulo 28"/>
          <p:cNvSpPr/>
          <p:nvPr/>
        </p:nvSpPr>
        <p:spPr>
          <a:xfrm>
            <a:off x="9840123" y="3095867"/>
            <a:ext cx="1846879" cy="550818"/>
          </a:xfrm>
          <a:prstGeom prst="rect">
            <a:avLst/>
          </a:prstGeom>
          <a:noFill/>
          <a:ln w="25400">
            <a:solidFill>
              <a:srgbClr val="FF9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Rectángulo 29"/>
          <p:cNvSpPr/>
          <p:nvPr/>
        </p:nvSpPr>
        <p:spPr>
          <a:xfrm>
            <a:off x="9840256" y="3808792"/>
            <a:ext cx="1846879" cy="550818"/>
          </a:xfrm>
          <a:prstGeom prst="rect">
            <a:avLst/>
          </a:prstGeom>
          <a:noFill/>
          <a:ln w="25400">
            <a:solidFill>
              <a:srgbClr val="FF9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/>
          <p:cNvSpPr txBox="1"/>
          <p:nvPr/>
        </p:nvSpPr>
        <p:spPr>
          <a:xfrm>
            <a:off x="4350649" y="3611000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dirty="0" smtClean="0">
                <a:solidFill>
                  <a:schemeClr val="bg1"/>
                </a:solidFill>
              </a:rPr>
              <a:t>…</a:t>
            </a:r>
            <a:endParaRPr lang="es-ES_tradnl" sz="4000" dirty="0">
              <a:solidFill>
                <a:schemeClr val="bg1"/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10503274" y="4250492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dirty="0" smtClean="0">
                <a:solidFill>
                  <a:schemeClr val="bg1"/>
                </a:solidFill>
              </a:rPr>
              <a:t>…</a:t>
            </a:r>
            <a:endParaRPr lang="es-ES_tradnl" sz="4000" dirty="0">
              <a:solidFill>
                <a:schemeClr val="bg1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549609" y="2152106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MPD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680754" y="1192635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PERIOD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1208188" y="3906644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dirty="0" smtClean="0">
                <a:solidFill>
                  <a:schemeClr val="bg1"/>
                </a:solidFill>
              </a:rPr>
              <a:t>…</a:t>
            </a:r>
            <a:endParaRPr lang="es-ES_tradnl" sz="4000" dirty="0">
              <a:solidFill>
                <a:schemeClr val="bg1"/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361421" y="4846632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dirty="0" smtClean="0">
                <a:solidFill>
                  <a:schemeClr val="bg1"/>
                </a:solidFill>
              </a:rPr>
              <a:t>…</a:t>
            </a:r>
            <a:endParaRPr lang="es-ES_tradnl" sz="4000" dirty="0">
              <a:solidFill>
                <a:schemeClr val="bg1"/>
              </a:solidFill>
            </a:endParaRPr>
          </a:p>
        </p:txBody>
      </p:sp>
      <p:cxnSp>
        <p:nvCxnSpPr>
          <p:cNvPr id="37" name="Conector recto 36"/>
          <p:cNvCxnSpPr/>
          <p:nvPr/>
        </p:nvCxnSpPr>
        <p:spPr>
          <a:xfrm flipV="1">
            <a:off x="2381740" y="1085817"/>
            <a:ext cx="1168993" cy="1615383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2357216" y="3252019"/>
            <a:ext cx="1184340" cy="2429475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V="1">
            <a:off x="5530706" y="1110027"/>
            <a:ext cx="1099296" cy="657258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5554327" y="2283136"/>
            <a:ext cx="1058835" cy="1336954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V="1">
            <a:off x="8615028" y="1075707"/>
            <a:ext cx="1070241" cy="59429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8615028" y="2232982"/>
            <a:ext cx="1088328" cy="2812636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6779794" y="1163003"/>
            <a:ext cx="181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ADAPTATION SET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9833377" y="1192635"/>
            <a:ext cx="1863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REPRESENTATION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7430309" y="2814501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dirty="0" smtClean="0">
                <a:solidFill>
                  <a:schemeClr val="bg1"/>
                </a:solidFill>
              </a:rPr>
              <a:t>…</a:t>
            </a:r>
            <a:endParaRPr lang="es-ES_tradnl" sz="4000" dirty="0">
              <a:solidFill>
                <a:schemeClr val="bg1"/>
              </a:solidFill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76795" y="2767204"/>
            <a:ext cx="790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Period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578167" y="3451907"/>
            <a:ext cx="790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Period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3737124" y="1783705"/>
            <a:ext cx="1731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Adaptation</a:t>
            </a:r>
            <a:r>
              <a:rPr lang="es-ES_tradnl" dirty="0" smtClean="0">
                <a:solidFill>
                  <a:schemeClr val="bg1"/>
                </a:solidFill>
              </a:rPr>
              <a:t> set 1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3756166" y="2482595"/>
            <a:ext cx="1731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Adaptation</a:t>
            </a:r>
            <a:r>
              <a:rPr lang="es-ES_tradnl" dirty="0" smtClean="0">
                <a:solidFill>
                  <a:schemeClr val="bg1"/>
                </a:solidFill>
              </a:rPr>
              <a:t> set 2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3769696" y="3204596"/>
            <a:ext cx="1731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Adaptation</a:t>
            </a:r>
            <a:r>
              <a:rPr lang="es-ES_tradnl" dirty="0" smtClean="0">
                <a:solidFill>
                  <a:schemeClr val="bg1"/>
                </a:solidFill>
              </a:rPr>
              <a:t> set 3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3756166" y="4416209"/>
            <a:ext cx="1763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Adaptation</a:t>
            </a:r>
            <a:r>
              <a:rPr lang="es-ES_tradnl" dirty="0" smtClean="0">
                <a:solidFill>
                  <a:schemeClr val="bg1"/>
                </a:solidFill>
              </a:rPr>
              <a:t> set N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6806420" y="1736407"/>
            <a:ext cx="178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Representation</a:t>
            </a:r>
            <a:r>
              <a:rPr lang="es-ES_tradnl" dirty="0" smtClean="0">
                <a:solidFill>
                  <a:schemeClr val="bg1"/>
                </a:solidFill>
              </a:rPr>
              <a:t> 1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6834216" y="2468068"/>
            <a:ext cx="178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Representation</a:t>
            </a:r>
            <a:r>
              <a:rPr lang="es-ES_tradnl" dirty="0" smtClean="0">
                <a:solidFill>
                  <a:schemeClr val="bg1"/>
                </a:solidFill>
              </a:rPr>
              <a:t> 2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10023621" y="1702908"/>
            <a:ext cx="144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Init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Fragment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10146734" y="2442552"/>
            <a:ext cx="125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Fragment</a:t>
            </a:r>
            <a:r>
              <a:rPr lang="es-ES_tradnl" dirty="0" smtClean="0">
                <a:solidFill>
                  <a:schemeClr val="bg1"/>
                </a:solidFill>
              </a:rPr>
              <a:t> 1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10137557" y="3134407"/>
            <a:ext cx="125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Fragment</a:t>
            </a:r>
            <a:r>
              <a:rPr lang="es-ES_tradnl" dirty="0" smtClean="0">
                <a:solidFill>
                  <a:schemeClr val="bg1"/>
                </a:solidFill>
              </a:rPr>
              <a:t> 2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0137556" y="3863737"/>
            <a:ext cx="125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Fragment</a:t>
            </a:r>
            <a:r>
              <a:rPr lang="es-ES_tradnl" dirty="0" smtClean="0">
                <a:solidFill>
                  <a:schemeClr val="bg1"/>
                </a:solidFill>
              </a:rPr>
              <a:t> 3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440421" y="444475"/>
            <a:ext cx="279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MPD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2656"/>
            <a:ext cx="12192000" cy="431348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0420" y="444475"/>
            <a:ext cx="7041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MPD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63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35653"/>
            <a:ext cx="12192000" cy="190308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62005" y="2015219"/>
            <a:ext cx="5365695" cy="22779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7143466" y="2015219"/>
            <a:ext cx="4787900" cy="241300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440420" y="444475"/>
            <a:ext cx="7041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SEGMENT TEMPLATE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1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35653"/>
            <a:ext cx="12192000" cy="3573517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6317966" y="1799319"/>
            <a:ext cx="5048534" cy="250078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Rectángulo 22"/>
          <p:cNvSpPr/>
          <p:nvPr/>
        </p:nvSpPr>
        <p:spPr>
          <a:xfrm>
            <a:off x="1684126" y="1977014"/>
            <a:ext cx="4843674" cy="251954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440420" y="444475"/>
            <a:ext cx="7041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SEGMENT TIMELINE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4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7870"/>
            <a:ext cx="12192000" cy="3594602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40420" y="444475"/>
            <a:ext cx="7041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SEGMENT LIST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40420" y="444475"/>
            <a:ext cx="7041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smtClean="0">
                <a:solidFill>
                  <a:srgbClr val="F49E2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SEGMENT BYTE-RANGE</a:t>
            </a:r>
            <a:endParaRPr lang="es-ES_tradnl" sz="4400" b="1" dirty="0">
              <a:solidFill>
                <a:srgbClr val="F49E2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35653"/>
            <a:ext cx="12192000" cy="34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5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grpSp>
        <p:nvGrpSpPr>
          <p:cNvPr id="10" name="Agrupar 9"/>
          <p:cNvGrpSpPr/>
          <p:nvPr/>
        </p:nvGrpSpPr>
        <p:grpSpPr>
          <a:xfrm>
            <a:off x="1124132" y="1731148"/>
            <a:ext cx="3016113" cy="1188161"/>
            <a:chOff x="211180" y="1452281"/>
            <a:chExt cx="3016113" cy="1188161"/>
          </a:xfrm>
        </p:grpSpPr>
        <p:sp>
          <p:nvSpPr>
            <p:cNvPr id="11" name="Rectángulo 10"/>
            <p:cNvSpPr/>
            <p:nvPr/>
          </p:nvSpPr>
          <p:spPr>
            <a:xfrm>
              <a:off x="3806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GOP1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7235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GOP2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0664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GOP3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4093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GOP4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7395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GOP5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20824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GOP6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24253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GOP7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2768292" y="157480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GOP8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211180" y="1452281"/>
              <a:ext cx="3016113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sp>
        <p:nvSpPr>
          <p:cNvPr id="26" name="CuadroTexto 25"/>
          <p:cNvSpPr txBox="1"/>
          <p:nvPr/>
        </p:nvSpPr>
        <p:spPr>
          <a:xfrm>
            <a:off x="1124132" y="1250948"/>
            <a:ext cx="161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VIDEO STREAM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27" name="Flecha derecha 26"/>
          <p:cNvSpPr/>
          <p:nvPr/>
        </p:nvSpPr>
        <p:spPr>
          <a:xfrm>
            <a:off x="4496775" y="2043523"/>
            <a:ext cx="1486306" cy="48409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28" name="Agrupar 27"/>
          <p:cNvGrpSpPr/>
          <p:nvPr/>
        </p:nvGrpSpPr>
        <p:grpSpPr>
          <a:xfrm>
            <a:off x="7007285" y="1723136"/>
            <a:ext cx="974698" cy="1188161"/>
            <a:chOff x="5054037" y="2476601"/>
            <a:chExt cx="974698" cy="1188161"/>
          </a:xfrm>
        </p:grpSpPr>
        <p:sp>
          <p:nvSpPr>
            <p:cNvPr id="29" name="Rectángulo 28"/>
            <p:cNvSpPr/>
            <p:nvPr/>
          </p:nvSpPr>
          <p:spPr>
            <a:xfrm>
              <a:off x="52235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GOP1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55664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GOP2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5054037" y="2476601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8068702" y="1723136"/>
            <a:ext cx="974698" cy="1188161"/>
            <a:chOff x="5054037" y="2476601"/>
            <a:chExt cx="974698" cy="1188161"/>
          </a:xfrm>
        </p:grpSpPr>
        <p:sp>
          <p:nvSpPr>
            <p:cNvPr id="33" name="Rectángulo 32"/>
            <p:cNvSpPr/>
            <p:nvPr/>
          </p:nvSpPr>
          <p:spPr>
            <a:xfrm>
              <a:off x="52235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GOP3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55664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GOP4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5054037" y="2476601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36" name="Agrupar 35"/>
          <p:cNvGrpSpPr/>
          <p:nvPr/>
        </p:nvGrpSpPr>
        <p:grpSpPr>
          <a:xfrm>
            <a:off x="9130119" y="1723136"/>
            <a:ext cx="974698" cy="1188161"/>
            <a:chOff x="5054037" y="2476601"/>
            <a:chExt cx="974698" cy="1188161"/>
          </a:xfrm>
        </p:grpSpPr>
        <p:sp>
          <p:nvSpPr>
            <p:cNvPr id="37" name="Rectángulo 36"/>
            <p:cNvSpPr/>
            <p:nvPr/>
          </p:nvSpPr>
          <p:spPr>
            <a:xfrm>
              <a:off x="52235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GOP5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55664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GOP6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ángulo 38"/>
            <p:cNvSpPr/>
            <p:nvPr/>
          </p:nvSpPr>
          <p:spPr>
            <a:xfrm>
              <a:off x="5054037" y="2476601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40" name="Agrupar 39"/>
          <p:cNvGrpSpPr/>
          <p:nvPr/>
        </p:nvGrpSpPr>
        <p:grpSpPr>
          <a:xfrm>
            <a:off x="10201272" y="1723136"/>
            <a:ext cx="974698" cy="1188161"/>
            <a:chOff x="5054037" y="2476601"/>
            <a:chExt cx="974698" cy="1188161"/>
          </a:xfrm>
        </p:grpSpPr>
        <p:sp>
          <p:nvSpPr>
            <p:cNvPr id="41" name="Rectángulo 40"/>
            <p:cNvSpPr/>
            <p:nvPr/>
          </p:nvSpPr>
          <p:spPr>
            <a:xfrm>
              <a:off x="52235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GOP7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5566448" y="2599120"/>
              <a:ext cx="304800" cy="9271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GOP8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5054037" y="2476601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sp>
        <p:nvSpPr>
          <p:cNvPr id="44" name="Rectángulo 43"/>
          <p:cNvSpPr/>
          <p:nvPr/>
        </p:nvSpPr>
        <p:spPr>
          <a:xfrm>
            <a:off x="6340720" y="1853667"/>
            <a:ext cx="361258" cy="927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HEADER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6189567" y="1731148"/>
            <a:ext cx="660231" cy="118816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6" name="CuadroTexto 45"/>
          <p:cNvSpPr txBox="1"/>
          <p:nvPr/>
        </p:nvSpPr>
        <p:spPr>
          <a:xfrm>
            <a:off x="5983081" y="3030643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>
                <a:solidFill>
                  <a:schemeClr val="bg1"/>
                </a:solidFill>
              </a:rPr>
              <a:t>v</a:t>
            </a:r>
            <a:r>
              <a:rPr lang="es-ES_tradnl" sz="1100" dirty="0" smtClean="0">
                <a:solidFill>
                  <a:schemeClr val="bg1"/>
                </a:solidFill>
              </a:rPr>
              <a:t>ideo_init.mp4</a:t>
            </a:r>
            <a:endParaRPr lang="es-ES_tradnl" sz="1100" dirty="0">
              <a:solidFill>
                <a:schemeClr val="bg1"/>
              </a:solidFill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7002240" y="3014182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>
                <a:solidFill>
                  <a:schemeClr val="bg1"/>
                </a:solidFill>
              </a:rPr>
              <a:t>v</a:t>
            </a:r>
            <a:r>
              <a:rPr lang="es-ES_tradnl" sz="1200" dirty="0" smtClean="0">
                <a:solidFill>
                  <a:schemeClr val="bg1"/>
                </a:solidFill>
              </a:rPr>
              <a:t>ideo_1.m4v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1245057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1418767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2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1592477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3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1766187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4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1933463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5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07173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6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2280883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7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454593" y="3780026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8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1119087" y="3657507"/>
            <a:ext cx="3016113" cy="118816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7" name="Flecha derecha 56"/>
          <p:cNvSpPr/>
          <p:nvPr/>
        </p:nvSpPr>
        <p:spPr>
          <a:xfrm>
            <a:off x="4491730" y="3969882"/>
            <a:ext cx="1505442" cy="48409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8" name="Rectángulo 57"/>
          <p:cNvSpPr/>
          <p:nvPr/>
        </p:nvSpPr>
        <p:spPr>
          <a:xfrm>
            <a:off x="6335675" y="3780026"/>
            <a:ext cx="361258" cy="927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HEADER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59" name="Rectángulo 58"/>
          <p:cNvSpPr/>
          <p:nvPr/>
        </p:nvSpPr>
        <p:spPr>
          <a:xfrm>
            <a:off x="6184522" y="3657507"/>
            <a:ext cx="660231" cy="118816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0" name="CuadroTexto 59"/>
          <p:cNvSpPr txBox="1"/>
          <p:nvPr/>
        </p:nvSpPr>
        <p:spPr>
          <a:xfrm>
            <a:off x="1187726" y="3196664"/>
            <a:ext cx="164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AUDIO STREAM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2628303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9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2802013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10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2975723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11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3149433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12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3316709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13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6" name="Rectángulo 65"/>
          <p:cNvSpPr/>
          <p:nvPr/>
        </p:nvSpPr>
        <p:spPr>
          <a:xfrm>
            <a:off x="3490419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14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3664129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15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3837839" y="3780025"/>
            <a:ext cx="154409" cy="927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SAMPLE 16</a:t>
            </a:r>
            <a:endParaRPr lang="es-ES_tradnl" sz="1200" dirty="0">
              <a:solidFill>
                <a:schemeClr val="tx1"/>
              </a:solidFill>
            </a:endParaRPr>
          </a:p>
        </p:txBody>
      </p:sp>
      <p:grpSp>
        <p:nvGrpSpPr>
          <p:cNvPr id="69" name="Agrupar 68"/>
          <p:cNvGrpSpPr/>
          <p:nvPr/>
        </p:nvGrpSpPr>
        <p:grpSpPr>
          <a:xfrm>
            <a:off x="7002240" y="3649495"/>
            <a:ext cx="974698" cy="1188161"/>
            <a:chOff x="7002240" y="3649495"/>
            <a:chExt cx="974698" cy="1188161"/>
          </a:xfrm>
        </p:grpSpPr>
        <p:sp>
          <p:nvSpPr>
            <p:cNvPr id="70" name="Rectángulo 69"/>
            <p:cNvSpPr/>
            <p:nvPr/>
          </p:nvSpPr>
          <p:spPr>
            <a:xfrm>
              <a:off x="716704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ángulo 70"/>
            <p:cNvSpPr/>
            <p:nvPr/>
          </p:nvSpPr>
          <p:spPr>
            <a:xfrm>
              <a:off x="7331081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2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7002240" y="3649495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7498459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3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ángulo 73"/>
            <p:cNvSpPr/>
            <p:nvPr/>
          </p:nvSpPr>
          <p:spPr>
            <a:xfrm>
              <a:off x="766249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4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Agrupar 74"/>
          <p:cNvGrpSpPr/>
          <p:nvPr/>
        </p:nvGrpSpPr>
        <p:grpSpPr>
          <a:xfrm>
            <a:off x="8068702" y="3641483"/>
            <a:ext cx="974698" cy="1188161"/>
            <a:chOff x="7002240" y="3649495"/>
            <a:chExt cx="974698" cy="1188161"/>
          </a:xfrm>
        </p:grpSpPr>
        <p:sp>
          <p:nvSpPr>
            <p:cNvPr id="76" name="Rectángulo 75"/>
            <p:cNvSpPr/>
            <p:nvPr/>
          </p:nvSpPr>
          <p:spPr>
            <a:xfrm>
              <a:off x="716704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5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ángulo 76"/>
            <p:cNvSpPr/>
            <p:nvPr/>
          </p:nvSpPr>
          <p:spPr>
            <a:xfrm>
              <a:off x="7331081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6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7002240" y="3649495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7498459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7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ángulo 79"/>
            <p:cNvSpPr/>
            <p:nvPr/>
          </p:nvSpPr>
          <p:spPr>
            <a:xfrm>
              <a:off x="766249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8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Agrupar 80"/>
          <p:cNvGrpSpPr/>
          <p:nvPr/>
        </p:nvGrpSpPr>
        <p:grpSpPr>
          <a:xfrm>
            <a:off x="9134987" y="3650395"/>
            <a:ext cx="974698" cy="1188161"/>
            <a:chOff x="7002240" y="3649495"/>
            <a:chExt cx="974698" cy="1188161"/>
          </a:xfrm>
        </p:grpSpPr>
        <p:sp>
          <p:nvSpPr>
            <p:cNvPr id="82" name="Rectángulo 81"/>
            <p:cNvSpPr/>
            <p:nvPr/>
          </p:nvSpPr>
          <p:spPr>
            <a:xfrm>
              <a:off x="716704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9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ángulo 82"/>
            <p:cNvSpPr/>
            <p:nvPr/>
          </p:nvSpPr>
          <p:spPr>
            <a:xfrm>
              <a:off x="7331081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10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ángulo 83"/>
            <p:cNvSpPr/>
            <p:nvPr/>
          </p:nvSpPr>
          <p:spPr>
            <a:xfrm>
              <a:off x="7002240" y="3649495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85" name="Rectángulo 84"/>
            <p:cNvSpPr/>
            <p:nvPr/>
          </p:nvSpPr>
          <p:spPr>
            <a:xfrm>
              <a:off x="7498459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11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ángulo 85"/>
            <p:cNvSpPr/>
            <p:nvPr/>
          </p:nvSpPr>
          <p:spPr>
            <a:xfrm>
              <a:off x="766249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12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Agrupar 86"/>
          <p:cNvGrpSpPr/>
          <p:nvPr/>
        </p:nvGrpSpPr>
        <p:grpSpPr>
          <a:xfrm>
            <a:off x="10201272" y="3650925"/>
            <a:ext cx="974698" cy="1188161"/>
            <a:chOff x="7002240" y="3649495"/>
            <a:chExt cx="974698" cy="1188161"/>
          </a:xfrm>
        </p:grpSpPr>
        <p:sp>
          <p:nvSpPr>
            <p:cNvPr id="88" name="Rectángulo 87"/>
            <p:cNvSpPr/>
            <p:nvPr/>
          </p:nvSpPr>
          <p:spPr>
            <a:xfrm>
              <a:off x="716704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13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ángulo 88"/>
            <p:cNvSpPr/>
            <p:nvPr/>
          </p:nvSpPr>
          <p:spPr>
            <a:xfrm>
              <a:off x="7331081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14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ángulo 89"/>
            <p:cNvSpPr/>
            <p:nvPr/>
          </p:nvSpPr>
          <p:spPr>
            <a:xfrm>
              <a:off x="7002240" y="3649495"/>
              <a:ext cx="974698" cy="11881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91" name="Rectángulo 90"/>
            <p:cNvSpPr/>
            <p:nvPr/>
          </p:nvSpPr>
          <p:spPr>
            <a:xfrm>
              <a:off x="7498459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15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  <p:sp>
          <p:nvSpPr>
            <p:cNvPr id="92" name="Rectángulo 91"/>
            <p:cNvSpPr/>
            <p:nvPr/>
          </p:nvSpPr>
          <p:spPr>
            <a:xfrm>
              <a:off x="7662495" y="3772014"/>
              <a:ext cx="145809" cy="9271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_tradnl" sz="1200" dirty="0" smtClean="0">
                  <a:solidFill>
                    <a:schemeClr val="tx1"/>
                  </a:solidFill>
                </a:rPr>
                <a:t>SAMPLE 16</a:t>
              </a:r>
              <a:endParaRPr lang="es-ES_tradnl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3" name="CuadroTexto 92"/>
          <p:cNvSpPr txBox="1"/>
          <p:nvPr/>
        </p:nvSpPr>
        <p:spPr>
          <a:xfrm>
            <a:off x="8046723" y="3004496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video_2.m4v</a:t>
            </a:r>
          </a:p>
        </p:txBody>
      </p:sp>
      <p:sp>
        <p:nvSpPr>
          <p:cNvPr id="94" name="CuadroTexto 93"/>
          <p:cNvSpPr txBox="1"/>
          <p:nvPr/>
        </p:nvSpPr>
        <p:spPr>
          <a:xfrm>
            <a:off x="9134916" y="3014182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video_3.m4v</a:t>
            </a:r>
          </a:p>
        </p:txBody>
      </p:sp>
      <p:sp>
        <p:nvSpPr>
          <p:cNvPr id="95" name="CuadroTexto 94"/>
          <p:cNvSpPr txBox="1"/>
          <p:nvPr/>
        </p:nvSpPr>
        <p:spPr>
          <a:xfrm>
            <a:off x="10227629" y="3015717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video_4.m4v</a:t>
            </a:r>
          </a:p>
        </p:txBody>
      </p:sp>
      <p:sp>
        <p:nvSpPr>
          <p:cNvPr id="96" name="CuadroTexto 95"/>
          <p:cNvSpPr txBox="1"/>
          <p:nvPr/>
        </p:nvSpPr>
        <p:spPr>
          <a:xfrm>
            <a:off x="5983081" y="4917715"/>
            <a:ext cx="10534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audio_init.mp4</a:t>
            </a:r>
            <a:endParaRPr lang="es-ES_tradnl" sz="1100" dirty="0">
              <a:solidFill>
                <a:schemeClr val="bg1"/>
              </a:solidFill>
            </a:endParaRPr>
          </a:p>
        </p:txBody>
      </p:sp>
      <p:sp>
        <p:nvSpPr>
          <p:cNvPr id="97" name="CuadroTexto 96"/>
          <p:cNvSpPr txBox="1"/>
          <p:nvPr/>
        </p:nvSpPr>
        <p:spPr>
          <a:xfrm>
            <a:off x="7002240" y="4901254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audio_1.m4a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8046723" y="4891568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audio_2.m4a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9134916" y="4901254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audio_3.m4a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0227629" y="4902789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audio_4.m4a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0" y="58610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SEGMENTACIÓN DE VÍDEO</a:t>
            </a:r>
            <a:endParaRPr lang="es-ES_tradnl" sz="24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733222" y="3860360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redondeado 8"/>
          <p:cNvSpPr/>
          <p:nvPr/>
        </p:nvSpPr>
        <p:spPr>
          <a:xfrm>
            <a:off x="2733222" y="2089502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redondeado 9"/>
          <p:cNvSpPr/>
          <p:nvPr/>
        </p:nvSpPr>
        <p:spPr>
          <a:xfrm>
            <a:off x="2733223" y="328165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ángulo 10"/>
          <p:cNvSpPr/>
          <p:nvPr/>
        </p:nvSpPr>
        <p:spPr>
          <a:xfrm>
            <a:off x="2928431" y="2247669"/>
            <a:ext cx="1374968" cy="1376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/>
        </p:nvSpPr>
        <p:spPr>
          <a:xfrm>
            <a:off x="2928431" y="4020630"/>
            <a:ext cx="1374968" cy="1376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/>
          <p:cNvSpPr txBox="1"/>
          <p:nvPr/>
        </p:nvSpPr>
        <p:spPr>
          <a:xfrm>
            <a:off x="4498607" y="474708"/>
            <a:ext cx="434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Git</a:t>
            </a:r>
            <a:r>
              <a:rPr lang="es-ES_tradnl" dirty="0">
                <a:solidFill>
                  <a:schemeClr val="bg1"/>
                </a:solidFill>
              </a:rPr>
              <a:t>: https://</a:t>
            </a:r>
            <a:r>
              <a:rPr lang="es-ES_tradnl" dirty="0" err="1">
                <a:solidFill>
                  <a:schemeClr val="bg1"/>
                </a:solidFill>
              </a:rPr>
              <a:t>github.com</a:t>
            </a:r>
            <a:r>
              <a:rPr lang="es-ES_tradnl" dirty="0">
                <a:solidFill>
                  <a:schemeClr val="bg1"/>
                </a:solidFill>
              </a:rPr>
              <a:t>/google/</a:t>
            </a:r>
            <a:r>
              <a:rPr lang="es-ES_tradnl" dirty="0" err="1">
                <a:solidFill>
                  <a:schemeClr val="bg1"/>
                </a:solidFill>
              </a:rPr>
              <a:t>shaka-player</a:t>
            </a:r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498607" y="2247669"/>
            <a:ext cx="489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https://</a:t>
            </a:r>
            <a:r>
              <a:rPr lang="es-ES_tradnl" dirty="0" err="1">
                <a:solidFill>
                  <a:schemeClr val="bg1"/>
                </a:solidFill>
              </a:rPr>
              <a:t>github.com</a:t>
            </a:r>
            <a:r>
              <a:rPr lang="es-ES_tradnl" dirty="0">
                <a:solidFill>
                  <a:schemeClr val="bg1"/>
                </a:solidFill>
              </a:rPr>
              <a:t>/</a:t>
            </a:r>
            <a:r>
              <a:rPr lang="es-ES_tradnl" dirty="0" err="1">
                <a:solidFill>
                  <a:schemeClr val="bg1"/>
                </a:solidFill>
              </a:rPr>
              <a:t>gpac</a:t>
            </a:r>
            <a:r>
              <a:rPr lang="es-ES_tradnl" dirty="0">
                <a:solidFill>
                  <a:schemeClr val="bg1"/>
                </a:solidFill>
              </a:rPr>
              <a:t>/</a:t>
            </a:r>
            <a:r>
              <a:rPr lang="es-ES_tradnl" dirty="0" err="1">
                <a:solidFill>
                  <a:schemeClr val="bg1"/>
                </a:solidFill>
              </a:rPr>
              <a:t>gpac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98606" y="4045721"/>
            <a:ext cx="507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https://</a:t>
            </a:r>
            <a:r>
              <a:rPr lang="es-ES_tradnl" dirty="0" err="1">
                <a:solidFill>
                  <a:schemeClr val="bg1"/>
                </a:solidFill>
              </a:rPr>
              <a:t>github.com</a:t>
            </a:r>
            <a:r>
              <a:rPr lang="es-ES_tradnl" dirty="0">
                <a:solidFill>
                  <a:schemeClr val="bg1"/>
                </a:solidFill>
              </a:rPr>
              <a:t>/</a:t>
            </a:r>
            <a:r>
              <a:rPr lang="es-ES_tradnl" dirty="0" err="1">
                <a:solidFill>
                  <a:schemeClr val="bg1"/>
                </a:solidFill>
              </a:rPr>
              <a:t>axiomatic-systems</a:t>
            </a:r>
            <a:r>
              <a:rPr lang="es-ES_tradnl" dirty="0">
                <a:solidFill>
                  <a:schemeClr val="bg1"/>
                </a:solidFill>
              </a:rPr>
              <a:t>/Bento4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431" y="469217"/>
            <a:ext cx="1346947" cy="145259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358" y="2193789"/>
            <a:ext cx="1499906" cy="1499906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965" y="4104652"/>
            <a:ext cx="1160692" cy="1160692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4498606" y="9488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>
                <a:solidFill>
                  <a:schemeClr val="bg1"/>
                </a:solidFill>
              </a:rPr>
              <a:t>Google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Live: SI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498606" y="27660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 smtClean="0">
                <a:solidFill>
                  <a:schemeClr val="bg1"/>
                </a:solidFill>
              </a:rPr>
              <a:t>GPAC</a:t>
            </a:r>
            <a:endParaRPr lang="es-ES_tradnl" b="1" dirty="0">
              <a:solidFill>
                <a:schemeClr val="bg1"/>
              </a:solidFill>
            </a:endParaRPr>
          </a:p>
          <a:p>
            <a:r>
              <a:rPr lang="es-ES_tradnl" dirty="0" smtClean="0">
                <a:solidFill>
                  <a:schemeClr val="bg1"/>
                </a:solidFill>
              </a:rPr>
              <a:t>Live: Si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498606" y="45636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 err="1" smtClean="0">
                <a:solidFill>
                  <a:schemeClr val="bg1"/>
                </a:solidFill>
              </a:rPr>
              <a:t>Axiomatic</a:t>
            </a:r>
            <a:r>
              <a:rPr lang="es-ES_tradnl" b="1" dirty="0" smtClean="0">
                <a:solidFill>
                  <a:schemeClr val="bg1"/>
                </a:solidFill>
              </a:rPr>
              <a:t> </a:t>
            </a:r>
            <a:r>
              <a:rPr lang="es-ES_tradnl" b="1" dirty="0" err="1" smtClean="0">
                <a:solidFill>
                  <a:schemeClr val="bg1"/>
                </a:solidFill>
              </a:rPr>
              <a:t>Systems</a:t>
            </a:r>
            <a:endParaRPr lang="es-ES_tradnl" b="1" dirty="0">
              <a:solidFill>
                <a:schemeClr val="bg1"/>
              </a:solidFill>
            </a:endParaRPr>
          </a:p>
          <a:p>
            <a:r>
              <a:rPr lang="es-ES_tradnl" dirty="0" smtClean="0">
                <a:solidFill>
                  <a:schemeClr val="bg1"/>
                </a:solidFill>
              </a:rPr>
              <a:t>Live: No</a:t>
            </a:r>
            <a:endParaRPr lang="es-ES_trad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249351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DESARROLLO DE PLAYERS</a:t>
            </a:r>
            <a:endParaRPr lang="es-ES_tradnl" sz="54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CON MSE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4630994" y="3416845"/>
            <a:ext cx="2947388" cy="0"/>
          </a:xfrm>
          <a:prstGeom prst="line">
            <a:avLst/>
          </a:prstGeom>
          <a:ln w="25400">
            <a:solidFill>
              <a:srgbClr val="F49E2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6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01542" y="1269592"/>
            <a:ext cx="10188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Segoe UI" charset="0"/>
              </a:rPr>
              <a:t>Es un API que agrega </a:t>
            </a:r>
            <a:r>
              <a:rPr lang="es-ES_tradnl" sz="2400" dirty="0">
                <a:solidFill>
                  <a:schemeClr val="bg1"/>
                </a:solidFill>
                <a:latin typeface="Segoe UI" charset="0"/>
              </a:rPr>
              <a:t>opciones de origen basadas en búfer al vídeo de HTML5 para admitir la reproducción en </a:t>
            </a:r>
            <a:r>
              <a:rPr lang="es-ES_tradnl" sz="2400" dirty="0" err="1" smtClean="0">
                <a:solidFill>
                  <a:schemeClr val="bg1"/>
                </a:solidFill>
                <a:latin typeface="Segoe UI" charset="0"/>
              </a:rPr>
              <a:t>streaming</a:t>
            </a:r>
            <a:endParaRPr lang="es-ES_tradnl" sz="2400" dirty="0" smtClean="0">
              <a:solidFill>
                <a:schemeClr val="bg1"/>
              </a:solidFill>
              <a:latin typeface="Segoe UI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78" y="2534547"/>
            <a:ext cx="11044136" cy="249724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58610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MEDIASOURCE EXTENSIONS</a:t>
            </a:r>
            <a:endParaRPr lang="es-ES_tradnl" sz="24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58610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VENTAJAS DE USAR MEDIASOURCE EXTENSIONS</a:t>
            </a:r>
            <a:endParaRPr lang="es-ES_tradnl" sz="2400" dirty="0">
              <a:solidFill>
                <a:srgbClr val="F49E27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591835" y="2614217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Elipse 11"/>
          <p:cNvSpPr/>
          <p:nvPr/>
        </p:nvSpPr>
        <p:spPr>
          <a:xfrm>
            <a:off x="591835" y="3563700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>
            <a:off x="852422" y="2498599"/>
            <a:ext cx="10609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Define un modelo que facilita su uso para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adaptativo,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live</a:t>
            </a:r>
            <a:r>
              <a:rPr lang="es-ES_tradnl" sz="20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ES_tradnl" sz="2000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streaming</a:t>
            </a:r>
            <a:r>
              <a:rPr lang="es-ES_tradnl" sz="200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, inserción 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de publicidad, time-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shifting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y edición de video.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52422" y="3448082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Minimiza la necesidad de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parseo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 video o audio en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javascript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15" name="Elipse 14"/>
          <p:cNvSpPr/>
          <p:nvPr/>
        </p:nvSpPr>
        <p:spPr>
          <a:xfrm>
            <a:off x="591835" y="1716569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/>
        </p:nvSpPr>
        <p:spPr>
          <a:xfrm>
            <a:off x="852422" y="1600951"/>
            <a:ext cx="10609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Permite a JavaScript construir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streams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 video o audio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intependientemente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 cómo se obtienen los datos</a:t>
            </a:r>
          </a:p>
        </p:txBody>
      </p:sp>
      <p:sp>
        <p:nvSpPr>
          <p:cNvPr id="23" name="Elipse 22"/>
          <p:cNvSpPr/>
          <p:nvPr/>
        </p:nvSpPr>
        <p:spPr>
          <a:xfrm>
            <a:off x="591835" y="4372701"/>
            <a:ext cx="161376" cy="1613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61925">
            <a:solidFill>
              <a:schemeClr val="bg1">
                <a:lumMod val="6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Rectángulo 23"/>
          <p:cNvSpPr/>
          <p:nvPr/>
        </p:nvSpPr>
        <p:spPr>
          <a:xfrm>
            <a:off x="852422" y="4257083"/>
            <a:ext cx="1060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No es necesario el uso de ningún </a:t>
            </a:r>
            <a:r>
              <a:rPr lang="es-ES_tradnl" sz="20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plugin</a:t>
            </a:r>
            <a:r>
              <a:rPr lang="es-ES_tradnl" sz="20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para la reproducción de contenido.</a:t>
            </a:r>
          </a:p>
        </p:txBody>
      </p:sp>
    </p:spTree>
    <p:extLst>
      <p:ext uri="{BB962C8B-B14F-4D97-AF65-F5344CB8AC3E}">
        <p14:creationId xmlns:p14="http://schemas.microsoft.com/office/powerpoint/2010/main" val="13633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724066" y="3032310"/>
            <a:ext cx="1531298" cy="38944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err="1" smtClean="0"/>
              <a:t>MediaSource</a:t>
            </a:r>
            <a:endParaRPr lang="es-ES_tradnl" dirty="0"/>
          </a:p>
        </p:txBody>
      </p:sp>
      <p:sp>
        <p:nvSpPr>
          <p:cNvPr id="9" name="Rectángulo redondeado 8"/>
          <p:cNvSpPr/>
          <p:nvPr/>
        </p:nvSpPr>
        <p:spPr>
          <a:xfrm>
            <a:off x="2732191" y="1950203"/>
            <a:ext cx="1531298" cy="38944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err="1" smtClean="0"/>
              <a:t>SourceBuffer</a:t>
            </a:r>
            <a:endParaRPr lang="es-ES_tradnl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732191" y="4177015"/>
            <a:ext cx="1531298" cy="38944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err="1" smtClean="0"/>
              <a:t>SourceBuffer</a:t>
            </a:r>
            <a:endParaRPr lang="es-ES_tradnl" dirty="0"/>
          </a:p>
        </p:txBody>
      </p:sp>
      <p:sp>
        <p:nvSpPr>
          <p:cNvPr id="11" name="Triángulo 10"/>
          <p:cNvSpPr/>
          <p:nvPr/>
        </p:nvSpPr>
        <p:spPr>
          <a:xfrm rot="16200000">
            <a:off x="5152283" y="1867329"/>
            <a:ext cx="627832" cy="568036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Documento 11"/>
          <p:cNvSpPr/>
          <p:nvPr/>
        </p:nvSpPr>
        <p:spPr>
          <a:xfrm>
            <a:off x="6557956" y="3888876"/>
            <a:ext cx="1002497" cy="951262"/>
          </a:xfrm>
          <a:prstGeom prst="flowChartDocumen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err="1" smtClean="0"/>
              <a:t>Track</a:t>
            </a:r>
            <a:r>
              <a:rPr lang="es-ES_tradnl" sz="1600" dirty="0" smtClean="0"/>
              <a:t> Buffer</a:t>
            </a:r>
            <a:endParaRPr lang="es-ES_tradnl" sz="1600" dirty="0"/>
          </a:p>
        </p:txBody>
      </p:sp>
      <p:sp>
        <p:nvSpPr>
          <p:cNvPr id="13" name="Rectángulo 12"/>
          <p:cNvSpPr/>
          <p:nvPr/>
        </p:nvSpPr>
        <p:spPr>
          <a:xfrm>
            <a:off x="8028307" y="4009673"/>
            <a:ext cx="1353494" cy="7096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/>
              <a:t>Video </a:t>
            </a:r>
            <a:r>
              <a:rPr lang="es-ES_tradnl" sz="1600" dirty="0" err="1" smtClean="0"/>
              <a:t>decoder</a:t>
            </a:r>
            <a:endParaRPr lang="es-ES_tradnl" sz="1600" dirty="0"/>
          </a:p>
        </p:txBody>
      </p:sp>
      <p:cxnSp>
        <p:nvCxnSpPr>
          <p:cNvPr id="14" name="Conector recto de flecha 13"/>
          <p:cNvCxnSpPr>
            <a:stCxn id="10" idx="3"/>
            <a:endCxn id="24" idx="1"/>
          </p:cNvCxnSpPr>
          <p:nvPr/>
        </p:nvCxnSpPr>
        <p:spPr>
          <a:xfrm flipV="1">
            <a:off x="2255364" y="2144928"/>
            <a:ext cx="476827" cy="1082107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stCxn id="10" idx="3"/>
            <a:endCxn id="25" idx="1"/>
          </p:cNvCxnSpPr>
          <p:nvPr/>
        </p:nvCxnSpPr>
        <p:spPr>
          <a:xfrm>
            <a:off x="2255364" y="3227035"/>
            <a:ext cx="476827" cy="1144705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stCxn id="24" idx="3"/>
            <a:endCxn id="11" idx="0"/>
          </p:cNvCxnSpPr>
          <p:nvPr/>
        </p:nvCxnSpPr>
        <p:spPr>
          <a:xfrm>
            <a:off x="4263489" y="2144928"/>
            <a:ext cx="918692" cy="6419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stCxn id="30" idx="3"/>
            <a:endCxn id="14" idx="1"/>
          </p:cNvCxnSpPr>
          <p:nvPr/>
        </p:nvCxnSpPr>
        <p:spPr>
          <a:xfrm>
            <a:off x="7560453" y="4364507"/>
            <a:ext cx="467854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>
            <a:stCxn id="11" idx="3"/>
          </p:cNvCxnSpPr>
          <p:nvPr/>
        </p:nvCxnSpPr>
        <p:spPr>
          <a:xfrm>
            <a:off x="5750217" y="2151347"/>
            <a:ext cx="807738" cy="15264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>
            <a:stCxn id="25" idx="3"/>
          </p:cNvCxnSpPr>
          <p:nvPr/>
        </p:nvCxnSpPr>
        <p:spPr>
          <a:xfrm flipV="1">
            <a:off x="4263489" y="4371739"/>
            <a:ext cx="918692" cy="1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V="1">
            <a:off x="7560452" y="2151347"/>
            <a:ext cx="467855" cy="15264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14" idx="3"/>
          </p:cNvCxnSpPr>
          <p:nvPr/>
        </p:nvCxnSpPr>
        <p:spPr>
          <a:xfrm>
            <a:off x="9381801" y="4364507"/>
            <a:ext cx="520507" cy="723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9381801" y="2151347"/>
            <a:ext cx="520507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Agrupar 28"/>
          <p:cNvGrpSpPr/>
          <p:nvPr/>
        </p:nvGrpSpPr>
        <p:grpSpPr>
          <a:xfrm>
            <a:off x="9902308" y="1684134"/>
            <a:ext cx="987552" cy="934426"/>
            <a:chOff x="4618935" y="4817744"/>
            <a:chExt cx="987552" cy="934426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7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0716" y="4955181"/>
              <a:ext cx="661110" cy="661110"/>
            </a:xfrm>
            <a:prstGeom prst="rect">
              <a:avLst/>
            </a:prstGeom>
          </p:spPr>
        </p:pic>
        <p:sp>
          <p:nvSpPr>
            <p:cNvPr id="31" name="Elipse 30"/>
            <p:cNvSpPr/>
            <p:nvPr/>
          </p:nvSpPr>
          <p:spPr>
            <a:xfrm>
              <a:off x="4618935" y="4817744"/>
              <a:ext cx="987552" cy="93442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9902308" y="3904524"/>
            <a:ext cx="987552" cy="934426"/>
            <a:chOff x="2541219" y="4841391"/>
            <a:chExt cx="987552" cy="934426"/>
          </a:xfrm>
        </p:grpSpPr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8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3292" y="5046285"/>
              <a:ext cx="567196" cy="567196"/>
            </a:xfrm>
            <a:prstGeom prst="rect">
              <a:avLst/>
            </a:prstGeom>
          </p:spPr>
        </p:pic>
        <p:sp>
          <p:nvSpPr>
            <p:cNvPr id="34" name="Elipse 33"/>
            <p:cNvSpPr/>
            <p:nvPr/>
          </p:nvSpPr>
          <p:spPr>
            <a:xfrm>
              <a:off x="2541219" y="4841391"/>
              <a:ext cx="987552" cy="93442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5" name="Triángulo 34"/>
          <p:cNvSpPr/>
          <p:nvPr/>
        </p:nvSpPr>
        <p:spPr>
          <a:xfrm rot="16200000">
            <a:off x="5152283" y="4087721"/>
            <a:ext cx="627832" cy="568036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6" name="Conector recto de flecha 35"/>
          <p:cNvCxnSpPr>
            <a:endCxn id="30" idx="1"/>
          </p:cNvCxnSpPr>
          <p:nvPr/>
        </p:nvCxnSpPr>
        <p:spPr>
          <a:xfrm flipV="1">
            <a:off x="5750217" y="4364507"/>
            <a:ext cx="807739" cy="7232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Documento 36"/>
          <p:cNvSpPr/>
          <p:nvPr/>
        </p:nvSpPr>
        <p:spPr>
          <a:xfrm>
            <a:off x="6557955" y="1690980"/>
            <a:ext cx="1002497" cy="951262"/>
          </a:xfrm>
          <a:prstGeom prst="flowChartDocumen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err="1" smtClean="0"/>
              <a:t>Track</a:t>
            </a:r>
            <a:r>
              <a:rPr lang="es-ES_tradnl" sz="1600" dirty="0" smtClean="0"/>
              <a:t> Buffer</a:t>
            </a:r>
            <a:endParaRPr lang="es-ES_tradnl" sz="1600" dirty="0"/>
          </a:p>
        </p:txBody>
      </p:sp>
      <p:sp>
        <p:nvSpPr>
          <p:cNvPr id="38" name="Rectángulo 37"/>
          <p:cNvSpPr/>
          <p:nvPr/>
        </p:nvSpPr>
        <p:spPr>
          <a:xfrm>
            <a:off x="8028307" y="1796513"/>
            <a:ext cx="1353494" cy="7096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dirty="0" smtClean="0"/>
              <a:t>Audio </a:t>
            </a:r>
            <a:r>
              <a:rPr lang="es-ES_tradnl" sz="1600" dirty="0" err="1" smtClean="0"/>
              <a:t>decoder</a:t>
            </a:r>
            <a:endParaRPr lang="es-ES_tradnl" sz="1600" dirty="0"/>
          </a:p>
        </p:txBody>
      </p:sp>
      <p:cxnSp>
        <p:nvCxnSpPr>
          <p:cNvPr id="39" name="Conector recto 38"/>
          <p:cNvCxnSpPr/>
          <p:nvPr/>
        </p:nvCxnSpPr>
        <p:spPr>
          <a:xfrm>
            <a:off x="5182181" y="401524"/>
            <a:ext cx="0" cy="5297147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uadroTexto 39"/>
          <p:cNvSpPr txBox="1"/>
          <p:nvPr/>
        </p:nvSpPr>
        <p:spPr>
          <a:xfrm>
            <a:off x="685550" y="390203"/>
            <a:ext cx="417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3600" dirty="0" smtClean="0">
                <a:solidFill>
                  <a:srgbClr val="F49E27"/>
                </a:solidFill>
              </a:rPr>
              <a:t>MSE</a:t>
            </a:r>
            <a:endParaRPr lang="es-ES_tradnl" sz="3600" dirty="0">
              <a:solidFill>
                <a:srgbClr val="F49E27"/>
              </a:solidFill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5502896" y="401524"/>
            <a:ext cx="6689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600" dirty="0" smtClean="0">
                <a:solidFill>
                  <a:srgbClr val="F49E27"/>
                </a:solidFill>
              </a:rPr>
              <a:t>&lt;VIDEO&gt;</a:t>
            </a:r>
            <a:endParaRPr lang="es-ES_tradnl" sz="3600" dirty="0">
              <a:solidFill>
                <a:srgbClr val="F49E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2494" y="104502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Descargar y </a:t>
            </a:r>
            <a:r>
              <a:rPr lang="es-ES_tradnl" sz="1200" dirty="0" err="1" smtClean="0"/>
              <a:t>parsear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Manifest</a:t>
            </a:r>
            <a:endParaRPr lang="es-ES_tradnl" sz="1200" dirty="0"/>
          </a:p>
        </p:txBody>
      </p:sp>
      <p:sp>
        <p:nvSpPr>
          <p:cNvPr id="10" name="Rectángulo 9"/>
          <p:cNvSpPr/>
          <p:nvPr/>
        </p:nvSpPr>
        <p:spPr>
          <a:xfrm>
            <a:off x="1652494" y="1751199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 inicial</a:t>
            </a:r>
            <a:endParaRPr lang="es-ES_tradnl" sz="1200" dirty="0"/>
          </a:p>
        </p:txBody>
      </p:sp>
      <p:sp>
        <p:nvSpPr>
          <p:cNvPr id="11" name="Rectángulo 10"/>
          <p:cNvSpPr/>
          <p:nvPr/>
        </p:nvSpPr>
        <p:spPr>
          <a:xfrm>
            <a:off x="1652494" y="244445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Cargar segmento de inicialización</a:t>
            </a:r>
            <a:endParaRPr lang="es-ES_tradnl" sz="1200" dirty="0"/>
          </a:p>
        </p:txBody>
      </p:sp>
      <p:sp>
        <p:nvSpPr>
          <p:cNvPr id="12" name="Rectángulo 11"/>
          <p:cNvSpPr/>
          <p:nvPr/>
        </p:nvSpPr>
        <p:spPr>
          <a:xfrm>
            <a:off x="1652494" y="3135152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 smtClean="0"/>
              <a:t>Descargar segmento del </a:t>
            </a:r>
            <a:r>
              <a:rPr lang="es-ES_tradnl" sz="1100" dirty="0" err="1" smtClean="0"/>
              <a:t>stream</a:t>
            </a:r>
            <a:endParaRPr lang="es-ES_tradnl" sz="1100" dirty="0"/>
          </a:p>
        </p:txBody>
      </p:sp>
      <p:sp>
        <p:nvSpPr>
          <p:cNvPr id="13" name="Rectángulo 12"/>
          <p:cNvSpPr/>
          <p:nvPr/>
        </p:nvSpPr>
        <p:spPr>
          <a:xfrm>
            <a:off x="1652494" y="3825847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Enviar el segmento a MSE</a:t>
            </a:r>
            <a:endParaRPr lang="es-ES_tradnl" sz="1200" dirty="0"/>
          </a:p>
        </p:txBody>
      </p:sp>
      <p:sp>
        <p:nvSpPr>
          <p:cNvPr id="14" name="Rectángulo 13"/>
          <p:cNvSpPr/>
          <p:nvPr/>
        </p:nvSpPr>
        <p:spPr>
          <a:xfrm>
            <a:off x="1652494" y="4523505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</a:t>
            </a:r>
            <a:endParaRPr lang="es-ES_tradnl" sz="1200" dirty="0"/>
          </a:p>
        </p:txBody>
      </p:sp>
      <p:sp>
        <p:nvSpPr>
          <p:cNvPr id="15" name="Flecha abajo 14"/>
          <p:cNvSpPr/>
          <p:nvPr/>
        </p:nvSpPr>
        <p:spPr>
          <a:xfrm>
            <a:off x="2274364" y="151744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Flecha abajo 17"/>
          <p:cNvSpPr/>
          <p:nvPr/>
        </p:nvSpPr>
        <p:spPr>
          <a:xfrm>
            <a:off x="2274364" y="222346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Flecha abajo 22"/>
          <p:cNvSpPr/>
          <p:nvPr/>
        </p:nvSpPr>
        <p:spPr>
          <a:xfrm>
            <a:off x="2269890" y="291687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Flecha abajo 23"/>
          <p:cNvSpPr/>
          <p:nvPr/>
        </p:nvSpPr>
        <p:spPr>
          <a:xfrm>
            <a:off x="2269890" y="3601599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Flecha abajo 24"/>
          <p:cNvSpPr/>
          <p:nvPr/>
        </p:nvSpPr>
        <p:spPr>
          <a:xfrm>
            <a:off x="2269889" y="4298262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ombo 25"/>
          <p:cNvSpPr/>
          <p:nvPr/>
        </p:nvSpPr>
        <p:spPr>
          <a:xfrm>
            <a:off x="2035240" y="5219991"/>
            <a:ext cx="584535" cy="549994"/>
          </a:xfrm>
          <a:prstGeom prst="diamond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00" dirty="0"/>
          </a:p>
        </p:txBody>
      </p:sp>
      <p:sp>
        <p:nvSpPr>
          <p:cNvPr id="27" name="Flecha abajo 26"/>
          <p:cNvSpPr/>
          <p:nvPr/>
        </p:nvSpPr>
        <p:spPr>
          <a:xfrm>
            <a:off x="2269889" y="500436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CuadroTexto 27"/>
          <p:cNvSpPr txBox="1"/>
          <p:nvPr/>
        </p:nvSpPr>
        <p:spPr>
          <a:xfrm>
            <a:off x="2035240" y="5387672"/>
            <a:ext cx="66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>
                <a:solidFill>
                  <a:schemeClr val="bg1"/>
                </a:solidFill>
              </a:rPr>
              <a:t>¿cambio?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3468820" y="2680666"/>
            <a:ext cx="50724" cy="2814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Flecha izquierda 29"/>
          <p:cNvSpPr/>
          <p:nvPr/>
        </p:nvSpPr>
        <p:spPr>
          <a:xfrm>
            <a:off x="3024023" y="2651327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Rectángulo 30"/>
          <p:cNvSpPr/>
          <p:nvPr/>
        </p:nvSpPr>
        <p:spPr>
          <a:xfrm>
            <a:off x="2619775" y="5455133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Rectángulo 31"/>
          <p:cNvSpPr/>
          <p:nvPr/>
        </p:nvSpPr>
        <p:spPr>
          <a:xfrm>
            <a:off x="1135471" y="5461738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Rectángulo 32"/>
          <p:cNvSpPr/>
          <p:nvPr/>
        </p:nvSpPr>
        <p:spPr>
          <a:xfrm>
            <a:off x="1136659" y="3317271"/>
            <a:ext cx="58487" cy="2171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4" name="Flecha izquierda 33"/>
          <p:cNvSpPr/>
          <p:nvPr/>
        </p:nvSpPr>
        <p:spPr>
          <a:xfrm rot="10800000">
            <a:off x="1135471" y="3289750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Rectángulo 35"/>
          <p:cNvSpPr/>
          <p:nvPr/>
        </p:nvSpPr>
        <p:spPr>
          <a:xfrm>
            <a:off x="5152102" y="226694"/>
            <a:ext cx="550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Fuente: https://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msdn.microsoft.com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/es-es/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library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/dn551368.aspx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636131" y="352903"/>
            <a:ext cx="1358977" cy="47241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Iniciar </a:t>
            </a:r>
            <a:r>
              <a:rPr lang="es-ES_tradnl" sz="1200" dirty="0" err="1" smtClean="0"/>
              <a:t>MediaSource</a:t>
            </a:r>
            <a:endParaRPr lang="es-ES_tradnl" sz="1200" dirty="0"/>
          </a:p>
        </p:txBody>
      </p:sp>
      <p:sp>
        <p:nvSpPr>
          <p:cNvPr id="37" name="Flecha abajo 36"/>
          <p:cNvSpPr/>
          <p:nvPr/>
        </p:nvSpPr>
        <p:spPr>
          <a:xfrm>
            <a:off x="2269888" y="825318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397" y="881180"/>
            <a:ext cx="7880376" cy="4074984"/>
          </a:xfrm>
          <a:prstGeom prst="rect">
            <a:avLst/>
          </a:prstGeom>
        </p:spPr>
      </p:pic>
      <p:sp>
        <p:nvSpPr>
          <p:cNvPr id="38" name="Rectángulo 37"/>
          <p:cNvSpPr/>
          <p:nvPr/>
        </p:nvSpPr>
        <p:spPr>
          <a:xfrm>
            <a:off x="4138876" y="938467"/>
            <a:ext cx="3719664" cy="1407167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9" name="Rectángulo 38"/>
          <p:cNvSpPr/>
          <p:nvPr/>
        </p:nvSpPr>
        <p:spPr>
          <a:xfrm>
            <a:off x="4117892" y="3083832"/>
            <a:ext cx="7239221" cy="1859171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68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166" y="786986"/>
            <a:ext cx="5856884" cy="49830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2494" y="1045028"/>
            <a:ext cx="1358977" cy="47241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Descargar y </a:t>
            </a:r>
            <a:r>
              <a:rPr lang="es-ES_tradnl" sz="1200" dirty="0" err="1" smtClean="0"/>
              <a:t>parsear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Manifest</a:t>
            </a:r>
            <a:endParaRPr lang="es-ES_tradnl" sz="1200" dirty="0"/>
          </a:p>
        </p:txBody>
      </p:sp>
      <p:sp>
        <p:nvSpPr>
          <p:cNvPr id="10" name="Rectángulo 9"/>
          <p:cNvSpPr/>
          <p:nvPr/>
        </p:nvSpPr>
        <p:spPr>
          <a:xfrm>
            <a:off x="1652494" y="1751199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 inicial</a:t>
            </a:r>
            <a:endParaRPr lang="es-ES_tradnl" sz="1200" dirty="0"/>
          </a:p>
        </p:txBody>
      </p:sp>
      <p:sp>
        <p:nvSpPr>
          <p:cNvPr id="11" name="Rectángulo 10"/>
          <p:cNvSpPr/>
          <p:nvPr/>
        </p:nvSpPr>
        <p:spPr>
          <a:xfrm>
            <a:off x="1652494" y="244445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Cargar segmento de inicialización</a:t>
            </a:r>
            <a:endParaRPr lang="es-ES_tradnl" sz="1200" dirty="0"/>
          </a:p>
        </p:txBody>
      </p:sp>
      <p:sp>
        <p:nvSpPr>
          <p:cNvPr id="12" name="Rectángulo 11"/>
          <p:cNvSpPr/>
          <p:nvPr/>
        </p:nvSpPr>
        <p:spPr>
          <a:xfrm>
            <a:off x="1652494" y="3135152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 smtClean="0"/>
              <a:t>Descargar segmento del </a:t>
            </a:r>
            <a:r>
              <a:rPr lang="es-ES_tradnl" sz="1100" dirty="0" err="1" smtClean="0"/>
              <a:t>stream</a:t>
            </a:r>
            <a:endParaRPr lang="es-ES_tradnl" sz="1100" dirty="0"/>
          </a:p>
        </p:txBody>
      </p:sp>
      <p:sp>
        <p:nvSpPr>
          <p:cNvPr id="13" name="Rectángulo 12"/>
          <p:cNvSpPr/>
          <p:nvPr/>
        </p:nvSpPr>
        <p:spPr>
          <a:xfrm>
            <a:off x="1652494" y="3825847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Enviar el segmento a MSE</a:t>
            </a:r>
            <a:endParaRPr lang="es-ES_tradnl" sz="1200" dirty="0"/>
          </a:p>
        </p:txBody>
      </p:sp>
      <p:sp>
        <p:nvSpPr>
          <p:cNvPr id="14" name="Rectángulo 13"/>
          <p:cNvSpPr/>
          <p:nvPr/>
        </p:nvSpPr>
        <p:spPr>
          <a:xfrm>
            <a:off x="1652494" y="4523505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</a:t>
            </a:r>
            <a:endParaRPr lang="es-ES_tradnl" sz="1200" dirty="0"/>
          </a:p>
        </p:txBody>
      </p:sp>
      <p:sp>
        <p:nvSpPr>
          <p:cNvPr id="15" name="Flecha abajo 14"/>
          <p:cNvSpPr/>
          <p:nvPr/>
        </p:nvSpPr>
        <p:spPr>
          <a:xfrm>
            <a:off x="2274364" y="151744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Flecha abajo 17"/>
          <p:cNvSpPr/>
          <p:nvPr/>
        </p:nvSpPr>
        <p:spPr>
          <a:xfrm>
            <a:off x="2274364" y="222346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Flecha abajo 22"/>
          <p:cNvSpPr/>
          <p:nvPr/>
        </p:nvSpPr>
        <p:spPr>
          <a:xfrm>
            <a:off x="2269890" y="291687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Flecha abajo 23"/>
          <p:cNvSpPr/>
          <p:nvPr/>
        </p:nvSpPr>
        <p:spPr>
          <a:xfrm>
            <a:off x="2269890" y="3601599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Flecha abajo 24"/>
          <p:cNvSpPr/>
          <p:nvPr/>
        </p:nvSpPr>
        <p:spPr>
          <a:xfrm>
            <a:off x="2269889" y="4298262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ombo 25"/>
          <p:cNvSpPr/>
          <p:nvPr/>
        </p:nvSpPr>
        <p:spPr>
          <a:xfrm>
            <a:off x="2035240" y="5219991"/>
            <a:ext cx="584535" cy="549994"/>
          </a:xfrm>
          <a:prstGeom prst="diamond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00" dirty="0"/>
          </a:p>
        </p:txBody>
      </p:sp>
      <p:sp>
        <p:nvSpPr>
          <p:cNvPr id="27" name="Flecha abajo 26"/>
          <p:cNvSpPr/>
          <p:nvPr/>
        </p:nvSpPr>
        <p:spPr>
          <a:xfrm>
            <a:off x="2269889" y="500436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CuadroTexto 27"/>
          <p:cNvSpPr txBox="1"/>
          <p:nvPr/>
        </p:nvSpPr>
        <p:spPr>
          <a:xfrm>
            <a:off x="2035240" y="5387672"/>
            <a:ext cx="66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>
                <a:solidFill>
                  <a:schemeClr val="bg1"/>
                </a:solidFill>
              </a:rPr>
              <a:t>¿cambio?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3468820" y="2680666"/>
            <a:ext cx="50724" cy="2814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Flecha izquierda 29"/>
          <p:cNvSpPr/>
          <p:nvPr/>
        </p:nvSpPr>
        <p:spPr>
          <a:xfrm>
            <a:off x="3024023" y="2651327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Rectángulo 30"/>
          <p:cNvSpPr/>
          <p:nvPr/>
        </p:nvSpPr>
        <p:spPr>
          <a:xfrm>
            <a:off x="2619775" y="5455133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Rectángulo 31"/>
          <p:cNvSpPr/>
          <p:nvPr/>
        </p:nvSpPr>
        <p:spPr>
          <a:xfrm>
            <a:off x="1135471" y="5461738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" name="Rectángulo 32"/>
          <p:cNvSpPr/>
          <p:nvPr/>
        </p:nvSpPr>
        <p:spPr>
          <a:xfrm>
            <a:off x="1136659" y="3317271"/>
            <a:ext cx="58487" cy="2171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4" name="Flecha izquierda 33"/>
          <p:cNvSpPr/>
          <p:nvPr/>
        </p:nvSpPr>
        <p:spPr>
          <a:xfrm rot="10800000">
            <a:off x="1135471" y="3289750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Rectángulo 35"/>
          <p:cNvSpPr/>
          <p:nvPr/>
        </p:nvSpPr>
        <p:spPr>
          <a:xfrm>
            <a:off x="5152102" y="226694"/>
            <a:ext cx="550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Fuente: https://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msdn.microsoft.com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/es-es/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library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/dn551368.aspx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636131" y="352903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Iniciar </a:t>
            </a:r>
            <a:r>
              <a:rPr lang="es-ES_tradnl" sz="1200" dirty="0" err="1" smtClean="0"/>
              <a:t>MediaSource</a:t>
            </a:r>
            <a:endParaRPr lang="es-ES_tradnl" sz="1200" dirty="0"/>
          </a:p>
        </p:txBody>
      </p:sp>
      <p:sp>
        <p:nvSpPr>
          <p:cNvPr id="37" name="Flecha abajo 36"/>
          <p:cNvSpPr/>
          <p:nvPr/>
        </p:nvSpPr>
        <p:spPr>
          <a:xfrm>
            <a:off x="2269888" y="825318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865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652" y="782396"/>
            <a:ext cx="6567562" cy="476662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5152102" y="226694"/>
            <a:ext cx="550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Fuente: https://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msdn.microsoft.com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/es-es/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library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/dn551368.aspx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652494" y="104502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Descargar y </a:t>
            </a:r>
            <a:r>
              <a:rPr lang="es-ES_tradnl" sz="1200" dirty="0" err="1" smtClean="0"/>
              <a:t>parsear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Manifest</a:t>
            </a:r>
            <a:endParaRPr lang="es-ES_tradnl" sz="1200" dirty="0"/>
          </a:p>
        </p:txBody>
      </p:sp>
      <p:sp>
        <p:nvSpPr>
          <p:cNvPr id="37" name="Rectángulo 36"/>
          <p:cNvSpPr/>
          <p:nvPr/>
        </p:nvSpPr>
        <p:spPr>
          <a:xfrm>
            <a:off x="1652494" y="1751199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 inicial</a:t>
            </a:r>
            <a:endParaRPr lang="es-ES_tradnl" sz="1200" dirty="0"/>
          </a:p>
        </p:txBody>
      </p:sp>
      <p:sp>
        <p:nvSpPr>
          <p:cNvPr id="38" name="Rectángulo 37"/>
          <p:cNvSpPr/>
          <p:nvPr/>
        </p:nvSpPr>
        <p:spPr>
          <a:xfrm>
            <a:off x="1652494" y="2444458"/>
            <a:ext cx="1358977" cy="47241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Cargar segmento de inicialización</a:t>
            </a:r>
            <a:endParaRPr lang="es-ES_tradnl" sz="1200" dirty="0"/>
          </a:p>
        </p:txBody>
      </p:sp>
      <p:sp>
        <p:nvSpPr>
          <p:cNvPr id="39" name="Rectángulo 38"/>
          <p:cNvSpPr/>
          <p:nvPr/>
        </p:nvSpPr>
        <p:spPr>
          <a:xfrm>
            <a:off x="1652494" y="3135152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 smtClean="0"/>
              <a:t>Descargar segmento del </a:t>
            </a:r>
            <a:r>
              <a:rPr lang="es-ES_tradnl" sz="1100" dirty="0" err="1" smtClean="0"/>
              <a:t>stream</a:t>
            </a:r>
            <a:endParaRPr lang="es-ES_tradnl" sz="1100" dirty="0"/>
          </a:p>
        </p:txBody>
      </p:sp>
      <p:sp>
        <p:nvSpPr>
          <p:cNvPr id="40" name="Rectángulo 39"/>
          <p:cNvSpPr/>
          <p:nvPr/>
        </p:nvSpPr>
        <p:spPr>
          <a:xfrm>
            <a:off x="1652494" y="3825847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Enviar el segmento a MSE</a:t>
            </a:r>
            <a:endParaRPr lang="es-ES_tradnl" sz="1200" dirty="0"/>
          </a:p>
        </p:txBody>
      </p:sp>
      <p:sp>
        <p:nvSpPr>
          <p:cNvPr id="41" name="Rectángulo 40"/>
          <p:cNvSpPr/>
          <p:nvPr/>
        </p:nvSpPr>
        <p:spPr>
          <a:xfrm>
            <a:off x="1652494" y="4523505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</a:t>
            </a:r>
            <a:endParaRPr lang="es-ES_tradnl" sz="1200" dirty="0"/>
          </a:p>
        </p:txBody>
      </p:sp>
      <p:sp>
        <p:nvSpPr>
          <p:cNvPr id="42" name="Flecha abajo 41"/>
          <p:cNvSpPr/>
          <p:nvPr/>
        </p:nvSpPr>
        <p:spPr>
          <a:xfrm>
            <a:off x="2274364" y="151744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Flecha abajo 42"/>
          <p:cNvSpPr/>
          <p:nvPr/>
        </p:nvSpPr>
        <p:spPr>
          <a:xfrm>
            <a:off x="2274364" y="222346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Flecha abajo 43"/>
          <p:cNvSpPr/>
          <p:nvPr/>
        </p:nvSpPr>
        <p:spPr>
          <a:xfrm>
            <a:off x="2269890" y="291687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Flecha abajo 44"/>
          <p:cNvSpPr/>
          <p:nvPr/>
        </p:nvSpPr>
        <p:spPr>
          <a:xfrm>
            <a:off x="2269890" y="3601599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Flecha abajo 45"/>
          <p:cNvSpPr/>
          <p:nvPr/>
        </p:nvSpPr>
        <p:spPr>
          <a:xfrm>
            <a:off x="2269889" y="4298262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Rombo 46"/>
          <p:cNvSpPr/>
          <p:nvPr/>
        </p:nvSpPr>
        <p:spPr>
          <a:xfrm>
            <a:off x="2035240" y="5219991"/>
            <a:ext cx="584535" cy="549994"/>
          </a:xfrm>
          <a:prstGeom prst="diamond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00" dirty="0"/>
          </a:p>
        </p:txBody>
      </p:sp>
      <p:sp>
        <p:nvSpPr>
          <p:cNvPr id="48" name="Flecha abajo 47"/>
          <p:cNvSpPr/>
          <p:nvPr/>
        </p:nvSpPr>
        <p:spPr>
          <a:xfrm>
            <a:off x="2269889" y="500436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CuadroTexto 48"/>
          <p:cNvSpPr txBox="1"/>
          <p:nvPr/>
        </p:nvSpPr>
        <p:spPr>
          <a:xfrm>
            <a:off x="2035240" y="5387672"/>
            <a:ext cx="66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>
                <a:solidFill>
                  <a:schemeClr val="bg1"/>
                </a:solidFill>
              </a:rPr>
              <a:t>¿cambio?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3468820" y="2680666"/>
            <a:ext cx="50724" cy="2814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1" name="Flecha izquierda 50"/>
          <p:cNvSpPr/>
          <p:nvPr/>
        </p:nvSpPr>
        <p:spPr>
          <a:xfrm>
            <a:off x="3024023" y="2651327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Rectángulo 51"/>
          <p:cNvSpPr/>
          <p:nvPr/>
        </p:nvSpPr>
        <p:spPr>
          <a:xfrm>
            <a:off x="2619775" y="5455133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Rectángulo 52"/>
          <p:cNvSpPr/>
          <p:nvPr/>
        </p:nvSpPr>
        <p:spPr>
          <a:xfrm>
            <a:off x="1135471" y="5461738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4" name="Rectángulo 53"/>
          <p:cNvSpPr/>
          <p:nvPr/>
        </p:nvSpPr>
        <p:spPr>
          <a:xfrm>
            <a:off x="1136659" y="3317271"/>
            <a:ext cx="58487" cy="2171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5" name="Flecha izquierda 54"/>
          <p:cNvSpPr/>
          <p:nvPr/>
        </p:nvSpPr>
        <p:spPr>
          <a:xfrm rot="10800000">
            <a:off x="1135471" y="3289750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6" name="Rectángulo 55"/>
          <p:cNvSpPr/>
          <p:nvPr/>
        </p:nvSpPr>
        <p:spPr>
          <a:xfrm>
            <a:off x="1636131" y="352903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Iniciar </a:t>
            </a:r>
            <a:r>
              <a:rPr lang="es-ES_tradnl" sz="1200" dirty="0" err="1" smtClean="0"/>
              <a:t>MediaSource</a:t>
            </a:r>
            <a:endParaRPr lang="es-ES_tradnl" sz="1200" dirty="0"/>
          </a:p>
        </p:txBody>
      </p:sp>
      <p:sp>
        <p:nvSpPr>
          <p:cNvPr id="57" name="Flecha abajo 56"/>
          <p:cNvSpPr/>
          <p:nvPr/>
        </p:nvSpPr>
        <p:spPr>
          <a:xfrm>
            <a:off x="2269888" y="825318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Rectángulo 31"/>
          <p:cNvSpPr/>
          <p:nvPr/>
        </p:nvSpPr>
        <p:spPr>
          <a:xfrm>
            <a:off x="6286651" y="3097456"/>
            <a:ext cx="4014305" cy="29689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027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8452" y="835515"/>
            <a:ext cx="7023707" cy="4129322"/>
          </a:xfrm>
          <a:prstGeom prst="rect">
            <a:avLst/>
          </a:prstGeom>
        </p:spPr>
      </p:pic>
      <p:sp>
        <p:nvSpPr>
          <p:cNvPr id="35" name="Rectángulo 34"/>
          <p:cNvSpPr/>
          <p:nvPr/>
        </p:nvSpPr>
        <p:spPr>
          <a:xfrm>
            <a:off x="5152102" y="226694"/>
            <a:ext cx="550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Fuente: https://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msdn.microsoft.com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/es-es/</a:t>
            </a:r>
            <a:r>
              <a:rPr lang="es-ES_tradnl" sz="1600" u="sng" dirty="0" err="1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library</a:t>
            </a:r>
            <a:r>
              <a:rPr lang="es-ES_tradnl" sz="1600" u="sng" dirty="0">
                <a:solidFill>
                  <a:srgbClr val="F49E27"/>
                </a:solidFill>
                <a:latin typeface="Open Sans" charset="0"/>
                <a:ea typeface="Open Sans" charset="0"/>
                <a:cs typeface="Open Sans" charset="0"/>
              </a:rPr>
              <a:t>/dn551368.aspx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1652494" y="104502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Descargar y </a:t>
            </a:r>
            <a:r>
              <a:rPr lang="es-ES_tradnl" sz="1200" dirty="0" err="1" smtClean="0"/>
              <a:t>parsear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Manifest</a:t>
            </a:r>
            <a:endParaRPr lang="es-ES_tradnl" sz="1200" dirty="0"/>
          </a:p>
        </p:txBody>
      </p:sp>
      <p:sp>
        <p:nvSpPr>
          <p:cNvPr id="37" name="Rectángulo 36"/>
          <p:cNvSpPr/>
          <p:nvPr/>
        </p:nvSpPr>
        <p:spPr>
          <a:xfrm>
            <a:off x="1652494" y="1751199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 inicial</a:t>
            </a:r>
            <a:endParaRPr lang="es-ES_tradnl" sz="1200" dirty="0"/>
          </a:p>
        </p:txBody>
      </p:sp>
      <p:sp>
        <p:nvSpPr>
          <p:cNvPr id="38" name="Rectángulo 37"/>
          <p:cNvSpPr/>
          <p:nvPr/>
        </p:nvSpPr>
        <p:spPr>
          <a:xfrm>
            <a:off x="1652494" y="2444458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Cargar segmento de inicialización</a:t>
            </a:r>
            <a:endParaRPr lang="es-ES_tradnl" sz="1200" dirty="0"/>
          </a:p>
        </p:txBody>
      </p:sp>
      <p:sp>
        <p:nvSpPr>
          <p:cNvPr id="39" name="Rectángulo 38"/>
          <p:cNvSpPr/>
          <p:nvPr/>
        </p:nvSpPr>
        <p:spPr>
          <a:xfrm>
            <a:off x="1652494" y="3135152"/>
            <a:ext cx="1358977" cy="47241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 smtClean="0"/>
              <a:t>Descargar segmento del </a:t>
            </a:r>
            <a:r>
              <a:rPr lang="es-ES_tradnl" sz="1100" dirty="0" err="1" smtClean="0"/>
              <a:t>stream</a:t>
            </a:r>
            <a:endParaRPr lang="es-ES_tradnl" sz="1100" dirty="0"/>
          </a:p>
        </p:txBody>
      </p:sp>
      <p:sp>
        <p:nvSpPr>
          <p:cNvPr id="40" name="Rectángulo 39"/>
          <p:cNvSpPr/>
          <p:nvPr/>
        </p:nvSpPr>
        <p:spPr>
          <a:xfrm>
            <a:off x="1652494" y="3825847"/>
            <a:ext cx="1358977" cy="47241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Enviar el segmento a MSE</a:t>
            </a:r>
            <a:endParaRPr lang="es-ES_tradnl" sz="1200" dirty="0"/>
          </a:p>
        </p:txBody>
      </p:sp>
      <p:sp>
        <p:nvSpPr>
          <p:cNvPr id="41" name="Rectángulo 40"/>
          <p:cNvSpPr/>
          <p:nvPr/>
        </p:nvSpPr>
        <p:spPr>
          <a:xfrm>
            <a:off x="1652494" y="4523505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Determinar ancho de banda</a:t>
            </a:r>
            <a:endParaRPr lang="es-ES_tradnl" sz="1200" dirty="0"/>
          </a:p>
        </p:txBody>
      </p:sp>
      <p:sp>
        <p:nvSpPr>
          <p:cNvPr id="42" name="Flecha abajo 41"/>
          <p:cNvSpPr/>
          <p:nvPr/>
        </p:nvSpPr>
        <p:spPr>
          <a:xfrm>
            <a:off x="2274364" y="151744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Flecha abajo 42"/>
          <p:cNvSpPr/>
          <p:nvPr/>
        </p:nvSpPr>
        <p:spPr>
          <a:xfrm>
            <a:off x="2274364" y="2223464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Flecha abajo 43"/>
          <p:cNvSpPr/>
          <p:nvPr/>
        </p:nvSpPr>
        <p:spPr>
          <a:xfrm>
            <a:off x="2269890" y="291687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Flecha abajo 44"/>
          <p:cNvSpPr/>
          <p:nvPr/>
        </p:nvSpPr>
        <p:spPr>
          <a:xfrm>
            <a:off x="2269890" y="3601599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Flecha abajo 45"/>
          <p:cNvSpPr/>
          <p:nvPr/>
        </p:nvSpPr>
        <p:spPr>
          <a:xfrm>
            <a:off x="2269889" y="4298262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Rombo 46"/>
          <p:cNvSpPr/>
          <p:nvPr/>
        </p:nvSpPr>
        <p:spPr>
          <a:xfrm>
            <a:off x="2035240" y="5219991"/>
            <a:ext cx="584535" cy="549994"/>
          </a:xfrm>
          <a:prstGeom prst="diamond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00" dirty="0"/>
          </a:p>
        </p:txBody>
      </p:sp>
      <p:sp>
        <p:nvSpPr>
          <p:cNvPr id="48" name="Flecha abajo 47"/>
          <p:cNvSpPr/>
          <p:nvPr/>
        </p:nvSpPr>
        <p:spPr>
          <a:xfrm>
            <a:off x="2269889" y="5004363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CuadroTexto 48"/>
          <p:cNvSpPr txBox="1"/>
          <p:nvPr/>
        </p:nvSpPr>
        <p:spPr>
          <a:xfrm>
            <a:off x="2035240" y="5387672"/>
            <a:ext cx="66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00" dirty="0" smtClean="0">
                <a:solidFill>
                  <a:schemeClr val="bg1"/>
                </a:solidFill>
              </a:rPr>
              <a:t>¿cambio?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3468820" y="2680666"/>
            <a:ext cx="50724" cy="2814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1" name="Flecha izquierda 50"/>
          <p:cNvSpPr/>
          <p:nvPr/>
        </p:nvSpPr>
        <p:spPr>
          <a:xfrm>
            <a:off x="3024023" y="2651327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Rectángulo 51"/>
          <p:cNvSpPr/>
          <p:nvPr/>
        </p:nvSpPr>
        <p:spPr>
          <a:xfrm>
            <a:off x="2619775" y="5455133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Rectángulo 52"/>
          <p:cNvSpPr/>
          <p:nvPr/>
        </p:nvSpPr>
        <p:spPr>
          <a:xfrm>
            <a:off x="1135471" y="5461738"/>
            <a:ext cx="899769" cy="5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4" name="Rectángulo 53"/>
          <p:cNvSpPr/>
          <p:nvPr/>
        </p:nvSpPr>
        <p:spPr>
          <a:xfrm>
            <a:off x="1136659" y="3317271"/>
            <a:ext cx="58487" cy="2171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5" name="Flecha izquierda 54"/>
          <p:cNvSpPr/>
          <p:nvPr/>
        </p:nvSpPr>
        <p:spPr>
          <a:xfrm rot="10800000">
            <a:off x="1135471" y="3289750"/>
            <a:ext cx="495521" cy="104605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6" name="Rectángulo 55"/>
          <p:cNvSpPr/>
          <p:nvPr/>
        </p:nvSpPr>
        <p:spPr>
          <a:xfrm>
            <a:off x="1636131" y="352903"/>
            <a:ext cx="1358977" cy="47241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Iniciar </a:t>
            </a:r>
            <a:r>
              <a:rPr lang="es-ES_tradnl" sz="1200" dirty="0" err="1" smtClean="0"/>
              <a:t>MediaSource</a:t>
            </a:r>
            <a:endParaRPr lang="es-ES_tradnl" sz="1200" dirty="0"/>
          </a:p>
        </p:txBody>
      </p:sp>
      <p:sp>
        <p:nvSpPr>
          <p:cNvPr id="57" name="Flecha abajo 56"/>
          <p:cNvSpPr/>
          <p:nvPr/>
        </p:nvSpPr>
        <p:spPr>
          <a:xfrm>
            <a:off x="2269888" y="825318"/>
            <a:ext cx="115238" cy="24773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Rectángulo 31"/>
          <p:cNvSpPr/>
          <p:nvPr/>
        </p:nvSpPr>
        <p:spPr>
          <a:xfrm>
            <a:off x="5793217" y="2966661"/>
            <a:ext cx="4212019" cy="83437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472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733222" y="3860360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redondeado 8"/>
          <p:cNvSpPr/>
          <p:nvPr/>
        </p:nvSpPr>
        <p:spPr>
          <a:xfrm>
            <a:off x="2733222" y="2089502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redondeado 9"/>
          <p:cNvSpPr/>
          <p:nvPr/>
        </p:nvSpPr>
        <p:spPr>
          <a:xfrm>
            <a:off x="2733223" y="328165"/>
            <a:ext cx="6842400" cy="1683834"/>
          </a:xfrm>
          <a:prstGeom prst="round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431" y="474708"/>
            <a:ext cx="1374968" cy="1376880"/>
          </a:xfrm>
          <a:prstGeom prst="rect">
            <a:avLst/>
          </a:prstGeom>
        </p:spPr>
      </p:pic>
      <p:grpSp>
        <p:nvGrpSpPr>
          <p:cNvPr id="12" name="Agrupar 11"/>
          <p:cNvGrpSpPr/>
          <p:nvPr/>
        </p:nvGrpSpPr>
        <p:grpSpPr>
          <a:xfrm>
            <a:off x="2928431" y="2247669"/>
            <a:ext cx="1374968" cy="1376880"/>
            <a:chOff x="931191" y="3203355"/>
            <a:chExt cx="1374968" cy="1376880"/>
          </a:xfrm>
        </p:grpSpPr>
        <p:sp>
          <p:nvSpPr>
            <p:cNvPr id="13" name="Rectángulo 12"/>
            <p:cNvSpPr/>
            <p:nvPr/>
          </p:nvSpPr>
          <p:spPr>
            <a:xfrm>
              <a:off x="931191" y="3203355"/>
              <a:ext cx="1374968" cy="1376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191" y="3647300"/>
              <a:ext cx="1374968" cy="485854"/>
            </a:xfrm>
            <a:prstGeom prst="rect">
              <a:avLst/>
            </a:prstGeom>
          </p:spPr>
        </p:pic>
      </p:grpSp>
      <p:grpSp>
        <p:nvGrpSpPr>
          <p:cNvPr id="15" name="Agrupar 14"/>
          <p:cNvGrpSpPr/>
          <p:nvPr/>
        </p:nvGrpSpPr>
        <p:grpSpPr>
          <a:xfrm>
            <a:off x="2928431" y="4020630"/>
            <a:ext cx="1374968" cy="1376880"/>
            <a:chOff x="6306520" y="646086"/>
            <a:chExt cx="2075056" cy="2241061"/>
          </a:xfrm>
        </p:grpSpPr>
        <p:sp>
          <p:nvSpPr>
            <p:cNvPr id="18" name="Rectángulo 17"/>
            <p:cNvSpPr/>
            <p:nvPr/>
          </p:nvSpPr>
          <p:spPr>
            <a:xfrm>
              <a:off x="6306520" y="646086"/>
              <a:ext cx="2075056" cy="2241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278" y="1452676"/>
              <a:ext cx="1486442" cy="678376"/>
            </a:xfrm>
            <a:prstGeom prst="rect">
              <a:avLst/>
            </a:prstGeom>
          </p:spPr>
        </p:pic>
      </p:grpSp>
      <p:sp>
        <p:nvSpPr>
          <p:cNvPr id="24" name="CuadroTexto 23"/>
          <p:cNvSpPr txBox="1"/>
          <p:nvPr/>
        </p:nvSpPr>
        <p:spPr>
          <a:xfrm>
            <a:off x="4498607" y="474708"/>
            <a:ext cx="434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rgbClr val="F49E27"/>
                </a:solidFill>
              </a:rPr>
              <a:t>Git</a:t>
            </a:r>
            <a:r>
              <a:rPr lang="es-ES_tradnl" dirty="0">
                <a:solidFill>
                  <a:srgbClr val="F49E27"/>
                </a:solidFill>
              </a:rPr>
              <a:t>: https://</a:t>
            </a:r>
            <a:r>
              <a:rPr lang="es-ES_tradnl" dirty="0" err="1">
                <a:solidFill>
                  <a:srgbClr val="F49E27"/>
                </a:solidFill>
              </a:rPr>
              <a:t>github.com</a:t>
            </a:r>
            <a:r>
              <a:rPr lang="es-ES_tradnl" dirty="0">
                <a:solidFill>
                  <a:srgbClr val="F49E27"/>
                </a:solidFill>
              </a:rPr>
              <a:t>/google/</a:t>
            </a:r>
            <a:r>
              <a:rPr lang="es-ES_tradnl" dirty="0" err="1">
                <a:solidFill>
                  <a:srgbClr val="F49E27"/>
                </a:solidFill>
              </a:rPr>
              <a:t>shaka-player</a:t>
            </a:r>
            <a:endParaRPr lang="es-ES_tradnl" dirty="0" smtClean="0">
              <a:solidFill>
                <a:srgbClr val="F49E27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4498607" y="2247669"/>
            <a:ext cx="489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F49E27"/>
                </a:solidFill>
              </a:rPr>
              <a:t>https://</a:t>
            </a:r>
            <a:r>
              <a:rPr lang="es-ES_tradnl" dirty="0" err="1">
                <a:solidFill>
                  <a:srgbClr val="F49E27"/>
                </a:solidFill>
              </a:rPr>
              <a:t>github.com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  <a:r>
              <a:rPr lang="es-ES_tradnl" dirty="0" err="1">
                <a:solidFill>
                  <a:srgbClr val="F49E27"/>
                </a:solidFill>
              </a:rPr>
              <a:t>Dash-Industry-Forum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  <a:r>
              <a:rPr lang="es-ES_tradnl" dirty="0" err="1">
                <a:solidFill>
                  <a:srgbClr val="F49E27"/>
                </a:solidFill>
              </a:rPr>
              <a:t>dash.js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8606" y="4045721"/>
            <a:ext cx="507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F49E27"/>
                </a:solidFill>
              </a:rPr>
              <a:t>https://</a:t>
            </a:r>
            <a:r>
              <a:rPr lang="es-ES_tradnl" dirty="0" err="1">
                <a:solidFill>
                  <a:srgbClr val="F49E27"/>
                </a:solidFill>
              </a:rPr>
              <a:t>github.com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  <a:r>
              <a:rPr lang="es-ES_tradnl" dirty="0" err="1">
                <a:solidFill>
                  <a:srgbClr val="F49E27"/>
                </a:solidFill>
              </a:rPr>
              <a:t>dailymotion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  <a:r>
              <a:rPr lang="es-ES_tradnl" dirty="0" err="1">
                <a:solidFill>
                  <a:srgbClr val="F49E27"/>
                </a:solidFill>
              </a:rPr>
              <a:t>hls.js</a:t>
            </a:r>
            <a:r>
              <a:rPr lang="es-ES_tradnl" dirty="0">
                <a:solidFill>
                  <a:srgbClr val="F49E27"/>
                </a:solidFill>
              </a:rPr>
              <a:t>/</a:t>
            </a:r>
            <a:r>
              <a:rPr lang="es-ES_tradnl" dirty="0" err="1">
                <a:solidFill>
                  <a:srgbClr val="F49E27"/>
                </a:solidFill>
              </a:rPr>
              <a:t>tree</a:t>
            </a:r>
            <a:r>
              <a:rPr lang="es-ES_tradnl" dirty="0">
                <a:solidFill>
                  <a:srgbClr val="F49E27"/>
                </a:solidFill>
              </a:rPr>
              <a:t>/master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4498606" y="9488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>
                <a:solidFill>
                  <a:schemeClr val="bg1"/>
                </a:solidFill>
              </a:rPr>
              <a:t>Google</a:t>
            </a:r>
          </a:p>
          <a:p>
            <a:r>
              <a:rPr lang="es-ES_tradnl" dirty="0">
                <a:solidFill>
                  <a:schemeClr val="bg1"/>
                </a:solidFill>
              </a:rPr>
              <a:t>Formato: MPEG-DASH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4498606" y="27660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 smtClean="0">
                <a:solidFill>
                  <a:schemeClr val="bg1"/>
                </a:solidFill>
              </a:rPr>
              <a:t>DASH </a:t>
            </a:r>
            <a:r>
              <a:rPr lang="es-ES_tradnl" b="1" dirty="0" err="1" smtClean="0">
                <a:solidFill>
                  <a:schemeClr val="bg1"/>
                </a:solidFill>
              </a:rPr>
              <a:t>Industry</a:t>
            </a:r>
            <a:r>
              <a:rPr lang="es-ES_tradnl" b="1" dirty="0" smtClean="0">
                <a:solidFill>
                  <a:schemeClr val="bg1"/>
                </a:solidFill>
              </a:rPr>
              <a:t> </a:t>
            </a:r>
            <a:r>
              <a:rPr lang="es-ES_tradnl" b="1" dirty="0" err="1" smtClean="0">
                <a:solidFill>
                  <a:schemeClr val="bg1"/>
                </a:solidFill>
              </a:rPr>
              <a:t>members</a:t>
            </a:r>
            <a:endParaRPr lang="es-ES_tradnl" b="1" dirty="0">
              <a:solidFill>
                <a:schemeClr val="bg1"/>
              </a:solidFill>
            </a:endParaRPr>
          </a:p>
          <a:p>
            <a:r>
              <a:rPr lang="es-ES_tradnl" dirty="0">
                <a:solidFill>
                  <a:schemeClr val="bg1"/>
                </a:solidFill>
              </a:rPr>
              <a:t>Formato: MPEG-DASH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498606" y="45636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Desarrollador: </a:t>
            </a:r>
            <a:r>
              <a:rPr lang="es-ES_tradnl" b="1" dirty="0" err="1" smtClean="0">
                <a:solidFill>
                  <a:schemeClr val="bg1"/>
                </a:solidFill>
              </a:rPr>
              <a:t>Dailymotion</a:t>
            </a:r>
            <a:endParaRPr lang="es-ES_tradnl" b="1" dirty="0">
              <a:solidFill>
                <a:schemeClr val="bg1"/>
              </a:solidFill>
            </a:endParaRPr>
          </a:p>
          <a:p>
            <a:r>
              <a:rPr lang="es-ES_tradnl" dirty="0">
                <a:solidFill>
                  <a:schemeClr val="bg1"/>
                </a:solidFill>
              </a:rPr>
              <a:t>Formato: </a:t>
            </a:r>
            <a:r>
              <a:rPr lang="es-ES_tradnl" dirty="0" smtClean="0">
                <a:solidFill>
                  <a:schemeClr val="bg1"/>
                </a:solidFill>
              </a:rPr>
              <a:t>HLS</a:t>
            </a:r>
            <a:endParaRPr lang="es-ES_trad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>
                <a:alpha val="69000"/>
              </a:srgb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249351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¡GRACIAS!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4630994" y="3416845"/>
            <a:ext cx="2947388" cy="0"/>
          </a:xfrm>
          <a:prstGeom prst="line">
            <a:avLst/>
          </a:prstGeom>
          <a:ln w="25400">
            <a:solidFill>
              <a:srgbClr val="F49E2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9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3F_Slides" id="{A59B7DF2-799B-B047-AD01-FD812AF28F48}" vid="{E1B02CBC-D31E-4A4A-B7CA-F7CCBD4C55E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9181</TotalTime>
  <Words>1824</Words>
  <Application>Microsoft Macintosh PowerPoint</Application>
  <PresentationFormat>Panorámica</PresentationFormat>
  <Paragraphs>543</Paragraphs>
  <Slides>41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0" baseType="lpstr">
      <vt:lpstr>Calibri</vt:lpstr>
      <vt:lpstr>Calibri Light</vt:lpstr>
      <vt:lpstr>Mangal</vt:lpstr>
      <vt:lpstr>Open Sans</vt:lpstr>
      <vt:lpstr>Open Sans Light</vt:lpstr>
      <vt:lpstr>Open Sans Semibold</vt:lpstr>
      <vt:lpstr>Segoe UI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Gonzalez</dc:creator>
  <cp:lastModifiedBy>David Gonzalez</cp:lastModifiedBy>
  <cp:revision>230</cp:revision>
  <dcterms:created xsi:type="dcterms:W3CDTF">2017-01-22T09:09:11Z</dcterms:created>
  <dcterms:modified xsi:type="dcterms:W3CDTF">2017-02-11T09:09:50Z</dcterms:modified>
</cp:coreProperties>
</file>