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2"/>
  </p:notesMasterIdLst>
  <p:sldIdLst>
    <p:sldId id="307" r:id="rId2"/>
    <p:sldId id="260" r:id="rId3"/>
    <p:sldId id="280" r:id="rId4"/>
    <p:sldId id="287" r:id="rId5"/>
    <p:sldId id="288" r:id="rId6"/>
    <p:sldId id="289" r:id="rId7"/>
    <p:sldId id="290" r:id="rId8"/>
    <p:sldId id="291" r:id="rId9"/>
    <p:sldId id="292" r:id="rId10"/>
    <p:sldId id="294" r:id="rId11"/>
    <p:sldId id="295" r:id="rId12"/>
    <p:sldId id="296" r:id="rId13"/>
    <p:sldId id="311" r:id="rId14"/>
    <p:sldId id="309" r:id="rId15"/>
    <p:sldId id="281" r:id="rId16"/>
    <p:sldId id="283" r:id="rId17"/>
    <p:sldId id="285" r:id="rId18"/>
    <p:sldId id="261" r:id="rId19"/>
    <p:sldId id="263" r:id="rId20"/>
    <p:sldId id="308" r:id="rId21"/>
    <p:sldId id="266" r:id="rId22"/>
    <p:sldId id="269" r:id="rId23"/>
    <p:sldId id="270" r:id="rId24"/>
    <p:sldId id="272" r:id="rId25"/>
    <p:sldId id="274" r:id="rId26"/>
    <p:sldId id="275" r:id="rId27"/>
    <p:sldId id="276" r:id="rId28"/>
    <p:sldId id="277" r:id="rId29"/>
    <p:sldId id="278" r:id="rId30"/>
    <p:sldId id="298" r:id="rId31"/>
    <p:sldId id="299" r:id="rId32"/>
    <p:sldId id="300" r:id="rId33"/>
    <p:sldId id="301" r:id="rId34"/>
    <p:sldId id="279" r:id="rId35"/>
    <p:sldId id="305" r:id="rId36"/>
    <p:sldId id="302" r:id="rId37"/>
    <p:sldId id="303" r:id="rId38"/>
    <p:sldId id="304" r:id="rId39"/>
    <p:sldId id="310" r:id="rId40"/>
    <p:sldId id="306" r:id="rId41"/>
  </p:sldIdLst>
  <p:sldSz cx="9144000" cy="5143500" type="screen16x9"/>
  <p:notesSz cx="6858000" cy="9144000"/>
  <p:embeddedFontLst>
    <p:embeddedFont>
      <p:font typeface="Droid Sans" panose="020B0604020202020204" charset="0"/>
      <p:regular r:id="rId43"/>
      <p:bold r:id="rId44"/>
    </p:embeddedFont>
    <p:embeddedFont>
      <p:font typeface="Consolas" panose="020B0609020204030204" pitchFamily="49"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B9B"/>
    <a:srgbClr val="DDF0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B338345-9443-4A2C-AD3C-90BA8752D4C8}">
  <a:tblStyle styleId="{2B338345-9443-4A2C-AD3C-90BA8752D4C8}"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23" autoAdjust="0"/>
    <p:restoredTop sz="79859" autoAdjust="0"/>
  </p:normalViewPr>
  <p:slideViewPr>
    <p:cSldViewPr snapToGrid="0">
      <p:cViewPr varScale="1">
        <p:scale>
          <a:sx n="120" d="100"/>
          <a:sy n="120" d="100"/>
        </p:scale>
        <p:origin x="127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524EB338-C18B-AD49-BBF8-07DB1F2C0DAF}" type="slidenum">
              <a:rPr lang="en-US" smtClean="0"/>
              <a:t>1</a:t>
            </a:fld>
            <a:endParaRPr lang="en-US"/>
          </a:p>
        </p:txBody>
      </p:sp>
    </p:spTree>
    <p:extLst>
      <p:ext uri="{BB962C8B-B14F-4D97-AF65-F5344CB8AC3E}">
        <p14:creationId xmlns:p14="http://schemas.microsoft.com/office/powerpoint/2010/main" val="1013097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err="1"/>
              <a:t>Asumo</a:t>
            </a:r>
            <a:r>
              <a:rPr lang="en-US" baseline="0" dirty="0"/>
              <a:t> que para </a:t>
            </a:r>
            <a:r>
              <a:rPr lang="en-US" baseline="0" dirty="0" err="1"/>
              <a:t>salvar</a:t>
            </a:r>
            <a:r>
              <a:rPr lang="en-US" baseline="0" dirty="0"/>
              <a:t> el </a:t>
            </a:r>
            <a:r>
              <a:rPr lang="en-US" baseline="0" dirty="0" err="1"/>
              <a:t>mundo</a:t>
            </a:r>
            <a:r>
              <a:rPr lang="en-US" baseline="0" dirty="0"/>
              <a:t> hay que </a:t>
            </a:r>
            <a:r>
              <a:rPr lang="en-US" baseline="0" dirty="0" err="1"/>
              <a:t>hacer</a:t>
            </a:r>
            <a:r>
              <a:rPr lang="en-US" baseline="0" dirty="0"/>
              <a:t> </a:t>
            </a:r>
            <a:r>
              <a:rPr lang="en-US" baseline="0" dirty="0" err="1"/>
              <a:t>programas</a:t>
            </a:r>
            <a:r>
              <a:rPr lang="en-US" baseline="0" dirty="0"/>
              <a:t> que </a:t>
            </a:r>
            <a:r>
              <a:rPr lang="en-US" baseline="0" dirty="0" err="1"/>
              <a:t>usen</a:t>
            </a:r>
            <a:r>
              <a:rPr lang="en-US" baseline="0" dirty="0"/>
              <a:t> </a:t>
            </a:r>
            <a:r>
              <a:rPr lang="en-US" baseline="0" dirty="0" err="1"/>
              <a:t>menos</a:t>
            </a:r>
            <a:r>
              <a:rPr lang="en-US" baseline="0" dirty="0"/>
              <a:t> CPU, </a:t>
            </a:r>
            <a:r>
              <a:rPr lang="en-US" baseline="0" dirty="0" err="1"/>
              <a:t>es</a:t>
            </a:r>
            <a:r>
              <a:rPr lang="en-US" baseline="0" dirty="0"/>
              <a:t> </a:t>
            </a:r>
            <a:r>
              <a:rPr lang="en-US" baseline="0" dirty="0" err="1"/>
              <a:t>decir</a:t>
            </a:r>
            <a:r>
              <a:rPr lang="en-US" baseline="0" dirty="0"/>
              <a:t>, que </a:t>
            </a:r>
            <a:r>
              <a:rPr lang="en-US" baseline="0" dirty="0" err="1"/>
              <a:t>sean</a:t>
            </a:r>
            <a:r>
              <a:rPr lang="en-US" baseline="0" dirty="0"/>
              <a:t> </a:t>
            </a:r>
            <a:r>
              <a:rPr lang="en-US" baseline="0" dirty="0" err="1"/>
              <a:t>más</a:t>
            </a:r>
            <a:r>
              <a:rPr lang="en-US" baseline="0" dirty="0"/>
              <a:t> </a:t>
            </a:r>
            <a:r>
              <a:rPr lang="en-US" baseline="0" dirty="0" err="1"/>
              <a:t>eficientes</a:t>
            </a:r>
            <a:r>
              <a:rPr lang="en-US" baseline="0" dirty="0"/>
              <a:t>, que </a:t>
            </a:r>
            <a:r>
              <a:rPr lang="en-US" baseline="0" dirty="0" err="1"/>
              <a:t>tengan</a:t>
            </a:r>
            <a:r>
              <a:rPr lang="en-US" baseline="0" dirty="0"/>
              <a:t> major </a:t>
            </a:r>
            <a:r>
              <a:rPr lang="en-US" baseline="0" dirty="0" err="1"/>
              <a:t>rendimiento</a:t>
            </a:r>
            <a:r>
              <a:rPr lang="en-US" baseline="0" dirty="0"/>
              <a:t>. ¿Por </a:t>
            </a:r>
            <a:r>
              <a:rPr lang="en-US" baseline="0" dirty="0" err="1"/>
              <a:t>qué</a:t>
            </a:r>
            <a:r>
              <a:rPr lang="en-US" baseline="0" dirty="0"/>
              <a:t>?</a:t>
            </a:r>
          </a:p>
          <a:p>
            <a:pPr lvl="0" rtl="0">
              <a:spcBef>
                <a:spcPts val="0"/>
              </a:spcBef>
              <a:buNone/>
            </a:pPr>
            <a:endParaRPr lang="en-US" baseline="0" dirty="0"/>
          </a:p>
          <a:p>
            <a:pPr lvl="0" rtl="0">
              <a:spcBef>
                <a:spcPts val="0"/>
              </a:spcBef>
              <a:buNone/>
            </a:pPr>
            <a:r>
              <a:rPr lang="en-US" dirty="0"/>
              <a:t>Para</a:t>
            </a:r>
            <a:r>
              <a:rPr lang="en-US" baseline="0" dirty="0"/>
              <a:t> </a:t>
            </a:r>
            <a:r>
              <a:rPr lang="en-US" baseline="0" dirty="0" err="1"/>
              <a:t>demostraroslo</a:t>
            </a:r>
            <a:r>
              <a:rPr lang="en-US" baseline="0" dirty="0"/>
              <a:t>, </a:t>
            </a:r>
            <a:r>
              <a:rPr lang="en-US" baseline="0" dirty="0" err="1"/>
              <a:t>os</a:t>
            </a:r>
            <a:r>
              <a:rPr lang="en-US" baseline="0" dirty="0"/>
              <a:t> dare 7 </a:t>
            </a:r>
            <a:r>
              <a:rPr lang="en-US" baseline="0" dirty="0" err="1"/>
              <a:t>nociones</a:t>
            </a:r>
            <a:r>
              <a:rPr lang="en-US" baseline="0" dirty="0"/>
              <a:t>, 7 </a:t>
            </a:r>
            <a:r>
              <a:rPr lang="en-US" baseline="0" dirty="0" err="1"/>
              <a:t>cosas</a:t>
            </a:r>
            <a:r>
              <a:rPr lang="en-US" baseline="0" dirty="0"/>
              <a:t> que </a:t>
            </a:r>
            <a:r>
              <a:rPr lang="en-US" baseline="0" dirty="0" err="1"/>
              <a:t>tenéis</a:t>
            </a:r>
            <a:r>
              <a:rPr lang="en-US" baseline="0" dirty="0"/>
              <a:t> que saber al </a:t>
            </a:r>
            <a:r>
              <a:rPr lang="en-US" baseline="0" dirty="0" err="1"/>
              <a:t>hacer</a:t>
            </a:r>
            <a:r>
              <a:rPr lang="en-US" baseline="0" dirty="0"/>
              <a:t> </a:t>
            </a:r>
            <a:r>
              <a:rPr lang="en-US" baseline="0" dirty="0" err="1"/>
              <a:t>vuestros</a:t>
            </a:r>
            <a:r>
              <a:rPr lang="en-US" baseline="0" dirty="0"/>
              <a:t> </a:t>
            </a:r>
            <a:r>
              <a:rPr lang="en-US" baseline="0" dirty="0" err="1"/>
              <a:t>programas</a:t>
            </a:r>
            <a:r>
              <a:rPr lang="en-US" baseline="0" dirty="0"/>
              <a:t>.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7" name="Shape 26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Esto parece básico, pero muchas veces nos olvidamos. ¿Conoces el lenguaje que estás usando? </a:t>
            </a:r>
          </a:p>
          <a:p>
            <a:pPr lvl="0">
              <a:spcBef>
                <a:spcPts val="0"/>
              </a:spcBef>
              <a:buNone/>
            </a:pPr>
            <a:r>
              <a:rPr lang="en"/>
              <a:t>Cuando os preguntan, “¿qué lenguajes de programación conoces?”, ¿cuantos de ellos realmente conoces en profunidad?</a:t>
            </a:r>
          </a:p>
          <a:p>
            <a:pPr lvl="0">
              <a:spcBef>
                <a:spcPts val="0"/>
              </a:spcBef>
              <a:buNone/>
            </a:pPr>
            <a:r>
              <a:rPr lang="en"/>
              <a:t>Para conocer en profundidad hay que haber usado y programado ese lenguaje de verdad. No basta con haber hecho un projecto en la universidad. </a:t>
            </a:r>
          </a:p>
          <a:p>
            <a:pPr lvl="0">
              <a:spcBef>
                <a:spcPts val="0"/>
              </a:spcBef>
              <a:buNone/>
            </a:pPr>
            <a:endParaRPr/>
          </a:p>
          <a:p>
            <a:pPr lvl="0">
              <a:spcBef>
                <a:spcPts val="0"/>
              </a:spcBef>
              <a:buNone/>
            </a:pPr>
            <a:r>
              <a:rPr lang="en"/>
              <a:t>Aquí quiero dar una idea extra, el código se escribe no solo para el ordenador, también para otras personas. Y luego, también para el ordenador, y los compiladores, al menos de C++, que es lo que conozco, son MUY buenos.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5" name="Shape 3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err="1"/>
              <a:t>Ya</a:t>
            </a:r>
            <a:r>
              <a:rPr lang="en-US" baseline="0" dirty="0"/>
              <a:t> que </a:t>
            </a:r>
            <a:r>
              <a:rPr lang="en-US" baseline="0" dirty="0" err="1"/>
              <a:t>tenemos</a:t>
            </a:r>
            <a:r>
              <a:rPr lang="en-US" baseline="0" dirty="0"/>
              <a:t> </a:t>
            </a:r>
            <a:r>
              <a:rPr lang="en-US" baseline="0" dirty="0" err="1"/>
              <a:t>nuestras</a:t>
            </a:r>
            <a:r>
              <a:rPr lang="en-US" baseline="0" dirty="0"/>
              <a:t> </a:t>
            </a:r>
            <a:r>
              <a:rPr lang="en-US" baseline="0" dirty="0" err="1"/>
              <a:t>herramientas</a:t>
            </a:r>
            <a:r>
              <a:rPr lang="en-US" baseline="0" dirty="0"/>
              <a:t>, hay que saber </a:t>
            </a:r>
            <a:r>
              <a:rPr lang="en-US" baseline="0" dirty="0" err="1"/>
              <a:t>cual</a:t>
            </a:r>
            <a:r>
              <a:rPr lang="en-US" baseline="0" dirty="0"/>
              <a:t> </a:t>
            </a:r>
            <a:r>
              <a:rPr lang="en-US" baseline="0" dirty="0" err="1"/>
              <a:t>es</a:t>
            </a:r>
            <a:r>
              <a:rPr lang="en-US" baseline="0" dirty="0"/>
              <a:t> la </a:t>
            </a:r>
            <a:r>
              <a:rPr lang="en-US" baseline="0" dirty="0" err="1"/>
              <a:t>plataforma</a:t>
            </a:r>
            <a:r>
              <a:rPr lang="en-US" baseline="0" dirty="0"/>
              <a:t> </a:t>
            </a:r>
            <a:r>
              <a:rPr lang="en-US" baseline="0" dirty="0" err="1"/>
              <a:t>donde</a:t>
            </a:r>
            <a:r>
              <a:rPr lang="en-US" baseline="0" dirty="0"/>
              <a:t> </a:t>
            </a:r>
            <a:r>
              <a:rPr lang="en-US" baseline="0" dirty="0" err="1"/>
              <a:t>estamos</a:t>
            </a:r>
            <a:r>
              <a:rPr lang="en-US" baseline="0" dirty="0"/>
              <a:t> hacienda </a:t>
            </a:r>
            <a:r>
              <a:rPr lang="en-US" baseline="0" dirty="0" err="1"/>
              <a:t>código</a:t>
            </a:r>
            <a:r>
              <a:rPr lang="en-US" baseline="0" dirty="0"/>
              <a:t>.</a:t>
            </a:r>
          </a:p>
          <a:p>
            <a:pPr lvl="0">
              <a:spcBef>
                <a:spcPts val="0"/>
              </a:spcBef>
              <a:buNone/>
            </a:pPr>
            <a:endParaRPr lang="en-US" baseline="0" dirty="0"/>
          </a:p>
          <a:p>
            <a:pPr lvl="0">
              <a:spcBef>
                <a:spcPts val="0"/>
              </a:spcBef>
              <a:buNone/>
            </a:pPr>
            <a:r>
              <a:rPr lang="en-US" baseline="0" dirty="0"/>
              <a:t>La CPU </a:t>
            </a:r>
            <a:r>
              <a:rPr lang="en-US" baseline="0" dirty="0" err="1"/>
              <a:t>es</a:t>
            </a:r>
            <a:r>
              <a:rPr lang="en-US" baseline="0" dirty="0"/>
              <a:t> </a:t>
            </a:r>
            <a:r>
              <a:rPr lang="en-US" baseline="0" dirty="0" err="1"/>
              <a:t>una</a:t>
            </a:r>
            <a:r>
              <a:rPr lang="en-US" baseline="0" dirty="0"/>
              <a:t> pipeline. Cadena de </a:t>
            </a:r>
            <a:r>
              <a:rPr lang="en-US" baseline="0" dirty="0" err="1"/>
              <a:t>montaje</a:t>
            </a:r>
            <a:r>
              <a:rPr lang="en-US" baseline="0" dirty="0"/>
              <a:t>. A </a:t>
            </a:r>
            <a:r>
              <a:rPr lang="en-US" baseline="0" dirty="0" err="1"/>
              <a:t>veces</a:t>
            </a:r>
            <a:r>
              <a:rPr lang="en-US" baseline="0" dirty="0"/>
              <a:t> </a:t>
            </a:r>
            <a:r>
              <a:rPr lang="en-US" baseline="0" dirty="0" err="1"/>
              <a:t>espera</a:t>
            </a:r>
            <a:r>
              <a:rPr lang="en-US" baseline="0" dirty="0"/>
              <a:t> </a:t>
            </a:r>
            <a:r>
              <a:rPr lang="en-US" baseline="0" dirty="0" err="1"/>
              <a:t>instrucciones</a:t>
            </a:r>
            <a:r>
              <a:rPr lang="en-US" baseline="0" dirty="0"/>
              <a:t>. </a:t>
            </a:r>
            <a:r>
              <a:rPr lang="en-US" baseline="0" dirty="0" err="1"/>
              <a:t>Condicionales</a:t>
            </a:r>
            <a:r>
              <a:rPr lang="en-US" baseline="0" dirty="0"/>
              <a:t>? </a:t>
            </a:r>
            <a:r>
              <a:rPr lang="en-US" baseline="0" dirty="0" err="1"/>
              <a:t>Punteros</a:t>
            </a:r>
            <a:r>
              <a:rPr lang="en-US" baseline="0" dirty="0"/>
              <a:t>? </a:t>
            </a:r>
            <a:r>
              <a:rPr lang="en-US" baseline="0" dirty="0" err="1"/>
              <a:t>Indirección</a:t>
            </a:r>
            <a:r>
              <a:rPr lang="en-US" baseline="0" dirty="0"/>
              <a:t>?</a:t>
            </a:r>
            <a:endParaRPr lang="en-US" dirty="0"/>
          </a:p>
          <a:p>
            <a:pPr lvl="0" rtl="0">
              <a:spcBef>
                <a:spcPts val="0"/>
              </a:spcBef>
              <a:buNone/>
            </a:pPr>
            <a:endParaRPr lang="en-US" dirty="0"/>
          </a:p>
          <a:p>
            <a:pPr lvl="0" rtl="0">
              <a:spcBef>
                <a:spcPts val="0"/>
              </a:spcBef>
              <a:buNone/>
            </a:pPr>
            <a:r>
              <a:rPr lang="en" dirty="0"/>
              <a:t>Os dije antes de que no ayudeis al compilador, dejadle que él optimice lo que pueda. Si, ¡pero no le matéis!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Shape 3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4" name="Shape 34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¿Los que estudíais informatica… tenéis programación concurrente?</a:t>
            </a:r>
          </a:p>
          <a:p>
            <a:pPr lvl="0">
              <a:spcBef>
                <a:spcPts val="0"/>
              </a:spcBef>
              <a:buNone/>
            </a:pPr>
            <a:r>
              <a:rPr lang="en" dirty="0"/>
              <a:t>Ese podría ser una solución al problema de eficiencia, conociendo mejor vuestra CPU, no?</a:t>
            </a:r>
          </a:p>
          <a:p>
            <a:pPr lvl="0">
              <a:spcBef>
                <a:spcPts val="0"/>
              </a:spcBef>
              <a:buNone/>
            </a:pPr>
            <a:endParaRPr dirty="0"/>
          </a:p>
          <a:p>
            <a:pPr lvl="0" rtl="0">
              <a:spcBef>
                <a:spcPts val="0"/>
              </a:spcBef>
              <a:buNone/>
            </a:pPr>
            <a:r>
              <a:rPr lang="en" dirty="0"/>
              <a:t>A lo mejor un profesor os ha hablado de la ley de amdahl, vamos, que a más paralelizado, más eficiente, ¿no?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3" name="Shape 3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dirty="0"/>
              <a:t>No es siempre cierto. Ahí, aunque algo borroso, tenéis unos</a:t>
            </a:r>
            <a:r>
              <a:rPr lang="en" baseline="0" dirty="0"/>
              <a:t> resultados hechos por Herb Sutter, mostrando la ‘performance’ de un método que, correctamente, paralelizaba el sumar todas las columnas de una matriz. </a:t>
            </a:r>
            <a:br>
              <a:rPr lang="en" baseline="0" dirty="0"/>
            </a:br>
            <a:r>
              <a:rPr lang="en" baseline="0" dirty="0"/>
              <a:t>El problema aquí es que, por muy bien que programemos nuestro código, tenemos que tener en cuenta la comparación de la rapidez de la CPU con cómo de rápido podemos coger los datos que manejamos.</a:t>
            </a:r>
            <a:endParaRPr lang="e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3" name="Shape 3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err="1"/>
              <a:t>Esto</a:t>
            </a:r>
            <a:r>
              <a:rPr lang="en-US" dirty="0"/>
              <a:t> son </a:t>
            </a:r>
            <a:r>
              <a:rPr lang="en-US" dirty="0" err="1"/>
              <a:t>valores</a:t>
            </a:r>
            <a:r>
              <a:rPr lang="en-US" dirty="0"/>
              <a:t> de un Intel Core i7</a:t>
            </a:r>
            <a:r>
              <a:rPr lang="en-US" baseline="0" dirty="0"/>
              <a:t> Processor</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Shape 3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3" name="Shape 3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err="1"/>
              <a:t>Nuevamente</a:t>
            </a:r>
            <a:r>
              <a:rPr lang="en-US" dirty="0"/>
              <a:t>,</a:t>
            </a:r>
            <a:r>
              <a:rPr lang="en-US" baseline="0" dirty="0"/>
              <a:t> la CPU </a:t>
            </a:r>
            <a:r>
              <a:rPr lang="en-US" baseline="0" dirty="0" err="1"/>
              <a:t>es</a:t>
            </a:r>
            <a:r>
              <a:rPr lang="en-US" baseline="0" dirty="0"/>
              <a:t> DEMASIADO </a:t>
            </a:r>
            <a:r>
              <a:rPr lang="en-US" baseline="0" dirty="0" err="1"/>
              <a:t>rápida</a:t>
            </a:r>
            <a:r>
              <a:rPr lang="en-US" baseline="0" dirty="0"/>
              <a:t>. </a:t>
            </a:r>
            <a:r>
              <a:rPr lang="en-US" baseline="0" dirty="0" err="1"/>
              <a:t>Daos</a:t>
            </a:r>
            <a:r>
              <a:rPr lang="en-US" baseline="0" dirty="0"/>
              <a:t> </a:t>
            </a:r>
            <a:r>
              <a:rPr lang="en-US" baseline="0" dirty="0" err="1"/>
              <a:t>cuenta</a:t>
            </a:r>
            <a:r>
              <a:rPr lang="en-US" baseline="0" dirty="0"/>
              <a:t> que las CPUS </a:t>
            </a:r>
            <a:r>
              <a:rPr lang="en-US" baseline="0" dirty="0" err="1"/>
              <a:t>normales</a:t>
            </a:r>
            <a:r>
              <a:rPr lang="en-US" baseline="0" dirty="0"/>
              <a:t> van a </a:t>
            </a:r>
            <a:r>
              <a:rPr lang="en-US" baseline="0" dirty="0" err="1"/>
              <a:t>estar</a:t>
            </a:r>
            <a:r>
              <a:rPr lang="en-US" baseline="0" dirty="0"/>
              <a:t> </a:t>
            </a:r>
            <a:r>
              <a:rPr lang="en-US" baseline="0" dirty="0" err="1"/>
              <a:t>machacando</a:t>
            </a:r>
            <a:r>
              <a:rPr lang="en-US" baseline="0" dirty="0"/>
              <a:t> </a:t>
            </a:r>
            <a:r>
              <a:rPr lang="en-US" baseline="0" dirty="0" err="1"/>
              <a:t>datos</a:t>
            </a:r>
            <a:r>
              <a:rPr lang="en-US" baseline="0" dirty="0"/>
              <a:t> </a:t>
            </a:r>
            <a:r>
              <a:rPr lang="en-US" baseline="0" dirty="0" err="1"/>
              <a:t>como</a:t>
            </a:r>
            <a:r>
              <a:rPr lang="en-US" baseline="0" dirty="0"/>
              <a:t> locos. No </a:t>
            </a:r>
            <a:r>
              <a:rPr lang="en-US" baseline="0" dirty="0" err="1"/>
              <a:t>hablo</a:t>
            </a:r>
            <a:r>
              <a:rPr lang="en-US" baseline="0" dirty="0"/>
              <a:t> de </a:t>
            </a:r>
            <a:r>
              <a:rPr lang="en-US" baseline="0" dirty="0" err="1"/>
              <a:t>microcontoladores</a:t>
            </a:r>
            <a:r>
              <a:rPr lang="en-US" baseline="0" dirty="0"/>
              <a:t>, </a:t>
            </a:r>
            <a:r>
              <a:rPr lang="en-US" baseline="0" dirty="0" err="1"/>
              <a:t>si</a:t>
            </a:r>
            <a:r>
              <a:rPr lang="en-US" baseline="0" dirty="0"/>
              <a:t> no de </a:t>
            </a:r>
            <a:r>
              <a:rPr lang="en-US" baseline="0" dirty="0" err="1"/>
              <a:t>vuestros</a:t>
            </a:r>
            <a:r>
              <a:rPr lang="en-US" baseline="0" dirty="0"/>
              <a:t> </a:t>
            </a:r>
            <a:r>
              <a:rPr lang="en-US" baseline="0" dirty="0" err="1"/>
              <a:t>teléfonos</a:t>
            </a:r>
            <a:r>
              <a:rPr lang="en-US" baseline="0" dirty="0"/>
              <a:t> </a:t>
            </a:r>
            <a:r>
              <a:rPr lang="en-US" baseline="0" dirty="0" err="1"/>
              <a:t>móviles</a:t>
            </a:r>
            <a:r>
              <a:rPr lang="en-US" baseline="0" dirty="0"/>
              <a:t>, tablets, </a:t>
            </a:r>
            <a:r>
              <a:rPr lang="en-US" baseline="0" dirty="0" err="1"/>
              <a:t>ordenadores</a:t>
            </a:r>
            <a:r>
              <a:rPr lang="en-US" baseline="0" dirty="0"/>
              <a:t>…</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3" name="Shape 3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err="1"/>
              <a:t>M</a:t>
            </a:r>
            <a:r>
              <a:rPr lang="en-US" baseline="0" dirty="0" err="1"/>
              <a:t>uchas</a:t>
            </a:r>
            <a:r>
              <a:rPr lang="en-US" baseline="0" dirty="0"/>
              <a:t> de </a:t>
            </a:r>
            <a:r>
              <a:rPr lang="en-US" baseline="0" dirty="0" err="1"/>
              <a:t>estas</a:t>
            </a:r>
            <a:r>
              <a:rPr lang="en-US" baseline="0" dirty="0"/>
              <a:t> </a:t>
            </a:r>
            <a:r>
              <a:rPr lang="en-US" baseline="0" dirty="0" err="1"/>
              <a:t>cosas</a:t>
            </a:r>
            <a:r>
              <a:rPr lang="en-US" baseline="0" dirty="0"/>
              <a:t> </a:t>
            </a:r>
            <a:r>
              <a:rPr lang="en-US" baseline="0" dirty="0" err="1"/>
              <a:t>dependen</a:t>
            </a:r>
            <a:r>
              <a:rPr lang="en-US" baseline="0" dirty="0"/>
              <a:t> de que:</a:t>
            </a:r>
          </a:p>
          <a:p>
            <a:pPr lvl="0">
              <a:spcBef>
                <a:spcPts val="0"/>
              </a:spcBef>
              <a:buNone/>
            </a:pPr>
            <a:r>
              <a:rPr lang="en-US" baseline="0" dirty="0"/>
              <a:t>Los </a:t>
            </a:r>
            <a:r>
              <a:rPr lang="en-US" baseline="0" dirty="0" err="1"/>
              <a:t>datos</a:t>
            </a:r>
            <a:r>
              <a:rPr lang="en-US" baseline="0" dirty="0"/>
              <a:t> </a:t>
            </a:r>
            <a:r>
              <a:rPr lang="en-US" baseline="0" dirty="0" err="1"/>
              <a:t>lleguen</a:t>
            </a:r>
            <a:r>
              <a:rPr lang="en-US" baseline="0" dirty="0"/>
              <a:t> </a:t>
            </a:r>
            <a:r>
              <a:rPr lang="en-US" baseline="0" dirty="0" err="1"/>
              <a:t>cuando</a:t>
            </a:r>
            <a:r>
              <a:rPr lang="en-US" baseline="0" dirty="0"/>
              <a:t> se </a:t>
            </a:r>
            <a:r>
              <a:rPr lang="en-US" baseline="0" dirty="0" err="1"/>
              <a:t>necesitan</a:t>
            </a:r>
            <a:r>
              <a:rPr lang="en-US" baseline="0" dirty="0"/>
              <a:t>.</a:t>
            </a:r>
          </a:p>
          <a:p>
            <a:pPr lvl="0">
              <a:spcBef>
                <a:spcPts val="0"/>
              </a:spcBef>
              <a:buNone/>
            </a:pPr>
            <a:r>
              <a:rPr lang="en-US" baseline="0" dirty="0"/>
              <a:t>La </a:t>
            </a:r>
            <a:r>
              <a:rPr lang="en-US" baseline="0" dirty="0" err="1"/>
              <a:t>predicción</a:t>
            </a:r>
            <a:r>
              <a:rPr lang="en-US" baseline="0" dirty="0"/>
              <a:t> sea </a:t>
            </a:r>
            <a:r>
              <a:rPr lang="en-US" baseline="0" dirty="0" err="1"/>
              <a:t>correcta</a:t>
            </a:r>
            <a:r>
              <a:rPr lang="en-US" baseline="0" dirty="0"/>
              <a:t>.</a:t>
            </a:r>
          </a:p>
          <a:p>
            <a:pPr lvl="0">
              <a:spcBef>
                <a:spcPts val="0"/>
              </a:spcBef>
              <a:buNone/>
            </a:pPr>
            <a:r>
              <a:rPr lang="en-US" baseline="0" dirty="0"/>
              <a:t>El </a:t>
            </a:r>
            <a:r>
              <a:rPr lang="en-US" baseline="0" dirty="0" err="1"/>
              <a:t>ordenador</a:t>
            </a:r>
            <a:r>
              <a:rPr lang="en-US" baseline="0" dirty="0"/>
              <a:t> no </a:t>
            </a:r>
            <a:r>
              <a:rPr lang="en-US" baseline="0" dirty="0" err="1"/>
              <a:t>tenga</a:t>
            </a:r>
            <a:r>
              <a:rPr lang="en-US" baseline="0" dirty="0"/>
              <a:t> que </a:t>
            </a:r>
            <a:r>
              <a:rPr lang="en-US" baseline="0" dirty="0" err="1"/>
              <a:t>seguir</a:t>
            </a:r>
            <a:r>
              <a:rPr lang="en-US" baseline="0" dirty="0"/>
              <a:t> </a:t>
            </a:r>
            <a:r>
              <a:rPr lang="en-US" baseline="0" dirty="0" err="1"/>
              <a:t>punteros</a:t>
            </a:r>
            <a:r>
              <a:rPr lang="en-US" baseline="0" dirty="0"/>
              <a:t> </a:t>
            </a:r>
            <a:r>
              <a:rPr lang="en-US" baseline="0" dirty="0" err="1"/>
              <a:t>tras</a:t>
            </a:r>
            <a:r>
              <a:rPr lang="en-US" baseline="0" dirty="0"/>
              <a:t> punter para </a:t>
            </a:r>
            <a:r>
              <a:rPr lang="en-US" baseline="0" dirty="0" err="1"/>
              <a:t>encontrar</a:t>
            </a:r>
            <a:r>
              <a:rPr lang="en-US" baseline="0" dirty="0"/>
              <a:t> el </a:t>
            </a:r>
            <a:r>
              <a:rPr lang="en-US" baseline="0" dirty="0" err="1"/>
              <a:t>código</a:t>
            </a:r>
            <a:r>
              <a:rPr lang="en-US" baseline="0" dirty="0"/>
              <a:t>.</a:t>
            </a:r>
          </a:p>
          <a:p>
            <a:pPr lvl="0">
              <a:spcBef>
                <a:spcPts val="0"/>
              </a:spcBef>
              <a:buNone/>
            </a:pPr>
            <a:endParaRPr lang="en-US" baseline="0" dirty="0"/>
          </a:p>
          <a:p>
            <a:pPr lvl="0">
              <a:spcBef>
                <a:spcPts val="0"/>
              </a:spcBef>
              <a:buNone/>
            </a:pPr>
            <a:r>
              <a:rPr lang="en-US" baseline="0" dirty="0"/>
              <a:t>Pero lo </a:t>
            </a:r>
            <a:r>
              <a:rPr lang="en-US" baseline="0" dirty="0" err="1"/>
              <a:t>importante</a:t>
            </a:r>
            <a:r>
              <a:rPr lang="en-US" baseline="0" dirty="0"/>
              <a:t> de </a:t>
            </a:r>
            <a:r>
              <a:rPr lang="en-US" baseline="0" dirty="0" err="1"/>
              <a:t>esta</a:t>
            </a:r>
            <a:r>
              <a:rPr lang="en-US" baseline="0" dirty="0"/>
              <a:t> slide…</a:t>
            </a:r>
          </a:p>
          <a:p>
            <a:pPr lvl="0">
              <a:spcBef>
                <a:spcPts val="0"/>
              </a:spcBef>
              <a:buNone/>
            </a:pPr>
            <a:endParaRPr lang="en-US" baseline="0" dirty="0"/>
          </a:p>
          <a:p>
            <a:pPr lvl="0">
              <a:spcBef>
                <a:spcPts val="0"/>
              </a:spcBef>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Shape 4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1" name="Shape 4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err="1"/>
              <a:t>Ahora</a:t>
            </a:r>
            <a:r>
              <a:rPr lang="en-US" baseline="0" dirty="0"/>
              <a:t> </a:t>
            </a:r>
            <a:r>
              <a:rPr lang="en-US" baseline="0" dirty="0" err="1"/>
              <a:t>estamos</a:t>
            </a:r>
            <a:r>
              <a:rPr lang="en-US" baseline="0" dirty="0"/>
              <a:t> </a:t>
            </a:r>
            <a:r>
              <a:rPr lang="en-US" baseline="0" dirty="0" err="1"/>
              <a:t>convencidos</a:t>
            </a:r>
            <a:r>
              <a:rPr lang="en-US" baseline="0" dirty="0"/>
              <a:t> de que la CPU </a:t>
            </a:r>
            <a:r>
              <a:rPr lang="en-US" baseline="0" dirty="0" err="1"/>
              <a:t>es</a:t>
            </a:r>
            <a:r>
              <a:rPr lang="en-US" baseline="0" dirty="0"/>
              <a:t> MUY </a:t>
            </a:r>
            <a:r>
              <a:rPr lang="en-US" baseline="0" dirty="0" err="1"/>
              <a:t>rápida</a:t>
            </a:r>
            <a:r>
              <a:rPr lang="en-US" baseline="0" dirty="0"/>
              <a:t>. Y </a:t>
            </a:r>
            <a:r>
              <a:rPr lang="en-US" baseline="0" dirty="0" err="1"/>
              <a:t>somos</a:t>
            </a:r>
            <a:r>
              <a:rPr lang="en-US" baseline="0" dirty="0"/>
              <a:t> </a:t>
            </a:r>
            <a:r>
              <a:rPr lang="en-US" baseline="0" dirty="0" err="1"/>
              <a:t>conscientes</a:t>
            </a:r>
            <a:r>
              <a:rPr lang="en-US" baseline="0" dirty="0"/>
              <a:t> de las </a:t>
            </a:r>
            <a:r>
              <a:rPr lang="en-US" baseline="0" dirty="0" err="1"/>
              <a:t>cosas</a:t>
            </a:r>
            <a:r>
              <a:rPr lang="en-US" baseline="0" dirty="0"/>
              <a:t> que hay que </a:t>
            </a:r>
            <a:r>
              <a:rPr lang="en-US" baseline="0" dirty="0" err="1"/>
              <a:t>tener</a:t>
            </a:r>
            <a:r>
              <a:rPr lang="en-US" baseline="0" dirty="0"/>
              <a:t> </a:t>
            </a:r>
            <a:r>
              <a:rPr lang="en-US" baseline="0" dirty="0" err="1"/>
              <a:t>en</a:t>
            </a:r>
            <a:r>
              <a:rPr lang="en-US" baseline="0" dirty="0"/>
              <a:t> </a:t>
            </a:r>
            <a:r>
              <a:rPr lang="en-US" baseline="0" dirty="0" err="1"/>
              <a:t>cuenta</a:t>
            </a:r>
            <a:r>
              <a:rPr lang="en-US" baseline="0" dirty="0"/>
              <a:t> para no </a:t>
            </a:r>
            <a:r>
              <a:rPr lang="en-US" baseline="0" dirty="0" err="1"/>
              <a:t>matar</a:t>
            </a:r>
            <a:r>
              <a:rPr lang="en-US" baseline="0" dirty="0"/>
              <a:t> al </a:t>
            </a:r>
            <a:r>
              <a:rPr lang="en-US" baseline="0" dirty="0" err="1"/>
              <a:t>ordenador</a:t>
            </a:r>
            <a:r>
              <a:rPr lang="en-US" baseline="0" dirty="0"/>
              <a:t>.</a:t>
            </a:r>
          </a:p>
          <a:p>
            <a:pPr lvl="0">
              <a:spcBef>
                <a:spcPts val="0"/>
              </a:spcBef>
              <a:buNone/>
            </a:pPr>
            <a:endParaRPr lang="en-US" baseline="0" dirty="0"/>
          </a:p>
          <a:p>
            <a:pPr lvl="0">
              <a:spcBef>
                <a:spcPts val="0"/>
              </a:spcBef>
              <a:buNone/>
            </a:pPr>
            <a:r>
              <a:rPr lang="en-US" baseline="0" dirty="0"/>
              <a:t>Pero, ¿y </a:t>
            </a:r>
            <a:r>
              <a:rPr lang="en-US" baseline="0" dirty="0" err="1"/>
              <a:t>los</a:t>
            </a:r>
            <a:r>
              <a:rPr lang="en-US" baseline="0" dirty="0"/>
              <a:t> </a:t>
            </a:r>
            <a:r>
              <a:rPr lang="en-US" baseline="0" dirty="0" err="1"/>
              <a:t>datos</a:t>
            </a:r>
            <a:r>
              <a:rPr lang="en-US" baseline="0" dirty="0"/>
              <a:t>? ¿De </a:t>
            </a:r>
            <a:r>
              <a:rPr lang="en-US" baseline="0" dirty="0" err="1"/>
              <a:t>verdad</a:t>
            </a:r>
            <a:r>
              <a:rPr lang="en-US" baseline="0" dirty="0"/>
              <a:t> son tan lentos?</a:t>
            </a:r>
          </a:p>
          <a:p>
            <a:pPr lvl="0">
              <a:spcBef>
                <a:spcPts val="0"/>
              </a:spcBef>
              <a:buNone/>
            </a:pPr>
            <a:endParaRPr lang="en-US" baseline="0" dirty="0"/>
          </a:p>
          <a:p>
            <a:pPr lvl="0">
              <a:spcBef>
                <a:spcPts val="0"/>
              </a:spcBef>
              <a:buNone/>
            </a:pPr>
            <a:r>
              <a:rPr lang="en-US" baseline="0" dirty="0" err="1"/>
              <a:t>Luego</a:t>
            </a:r>
            <a:r>
              <a:rPr lang="en-US" baseline="0" dirty="0"/>
              <a:t> al final de la </a:t>
            </a:r>
            <a:r>
              <a:rPr lang="en-US" baseline="0" dirty="0" err="1"/>
              <a:t>charla</a:t>
            </a:r>
            <a:r>
              <a:rPr lang="en-US" baseline="0" dirty="0"/>
              <a:t> </a:t>
            </a:r>
            <a:r>
              <a:rPr lang="en-US" baseline="0" dirty="0" err="1"/>
              <a:t>veremos</a:t>
            </a:r>
            <a:r>
              <a:rPr lang="en-US" baseline="0" dirty="0"/>
              <a:t> un </a:t>
            </a:r>
            <a:r>
              <a:rPr lang="en-US" baseline="0" dirty="0" err="1"/>
              <a:t>ejemplo</a:t>
            </a:r>
            <a:r>
              <a:rPr lang="en-US" baseline="0" dirty="0"/>
              <a:t> </a:t>
            </a:r>
            <a:r>
              <a:rPr lang="en-US" baseline="0" dirty="0" err="1"/>
              <a:t>donde</a:t>
            </a:r>
            <a:r>
              <a:rPr lang="en-US" baseline="0" dirty="0"/>
              <a:t> se </a:t>
            </a:r>
            <a:r>
              <a:rPr lang="en-US" baseline="0" dirty="0" err="1"/>
              <a:t>ve</a:t>
            </a:r>
            <a:r>
              <a:rPr lang="en-US" baseline="0" dirty="0"/>
              <a:t> </a:t>
            </a:r>
            <a:r>
              <a:rPr lang="en-US" baseline="0" dirty="0" err="1"/>
              <a:t>claro</a:t>
            </a:r>
            <a:r>
              <a:rPr lang="en-US" baseline="0" dirty="0"/>
              <a:t> la </a:t>
            </a:r>
            <a:r>
              <a:rPr lang="en-US" baseline="0" dirty="0" err="1"/>
              <a:t>importancia</a:t>
            </a:r>
            <a:r>
              <a:rPr lang="en-US" baseline="0" dirty="0"/>
              <a:t> de la cache, </a:t>
            </a:r>
            <a:r>
              <a:rPr lang="en-US" baseline="0" dirty="0" err="1"/>
              <a:t>pero</a:t>
            </a:r>
            <a:r>
              <a:rPr lang="en-US" baseline="0" dirty="0"/>
              <a:t> </a:t>
            </a:r>
            <a:r>
              <a:rPr lang="en-US" baseline="0" dirty="0" err="1"/>
              <a:t>ahora</a:t>
            </a:r>
            <a:r>
              <a:rPr lang="en-US" baseline="0" dirty="0"/>
              <a:t> </a:t>
            </a:r>
            <a:r>
              <a:rPr lang="en-US" baseline="0" dirty="0" err="1"/>
              <a:t>vamos</a:t>
            </a:r>
            <a:r>
              <a:rPr lang="en-US" baseline="0" dirty="0"/>
              <a:t> a tartar de </a:t>
            </a:r>
            <a:r>
              <a:rPr lang="en-US" baseline="0" dirty="0" err="1"/>
              <a:t>entender</a:t>
            </a:r>
            <a:r>
              <a:rPr lang="en-US" baseline="0" dirty="0"/>
              <a:t> </a:t>
            </a:r>
            <a:r>
              <a:rPr lang="en-US" baseline="0" dirty="0" err="1"/>
              <a:t>algo</a:t>
            </a:r>
            <a:r>
              <a:rPr lang="en-US" baseline="0" dirty="0"/>
              <a:t> </a:t>
            </a:r>
            <a:r>
              <a:rPr lang="en-US" baseline="0" dirty="0" err="1"/>
              <a:t>más</a:t>
            </a:r>
            <a:r>
              <a:rPr lang="en-US" baseline="0" dirty="0"/>
              <a:t> de </a:t>
            </a:r>
            <a:r>
              <a:rPr lang="en-US" baseline="0" dirty="0" err="1"/>
              <a:t>ella</a:t>
            </a:r>
            <a:r>
              <a:rPr lang="en-US" baseline="0" dirty="0"/>
              <a:t>.</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Shape 4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0" name="Shape 4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Shape 4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9" name="Shape 4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b="1" dirty="0" err="1">
                <a:solidFill>
                  <a:schemeClr val="bg1"/>
                </a:solidFill>
              </a:rPr>
              <a:t>Latencia</a:t>
            </a:r>
            <a:r>
              <a:rPr lang="en-US" dirty="0">
                <a:solidFill>
                  <a:schemeClr val="bg1"/>
                </a:solidFill>
              </a:rPr>
              <a:t>:</a:t>
            </a:r>
          </a:p>
          <a:p>
            <a:pPr lvl="0" rtl="0">
              <a:spcBef>
                <a:spcPts val="0"/>
              </a:spcBef>
              <a:buNone/>
            </a:pPr>
            <a:r>
              <a:rPr lang="en-US" dirty="0">
                <a:solidFill>
                  <a:schemeClr val="bg1"/>
                </a:solidFill>
              </a:rPr>
              <a:t>Memoria principal: 107 </a:t>
            </a:r>
            <a:r>
              <a:rPr lang="en-US" dirty="0" err="1">
                <a:solidFill>
                  <a:schemeClr val="bg1"/>
                </a:solidFill>
              </a:rPr>
              <a:t>ciclos</a:t>
            </a:r>
            <a:r>
              <a:rPr lang="en-US" dirty="0">
                <a:solidFill>
                  <a:schemeClr val="bg1"/>
                </a:solidFill>
              </a:rPr>
              <a:t>.</a:t>
            </a:r>
          </a:p>
          <a:p>
            <a:pPr lvl="0" rtl="0">
              <a:spcBef>
                <a:spcPts val="0"/>
              </a:spcBef>
              <a:buNone/>
            </a:pPr>
            <a:endParaRPr lang="en-US" dirty="0">
              <a:solidFill>
                <a:schemeClr val="bg1"/>
              </a:solidFill>
            </a:endParaRPr>
          </a:p>
          <a:p>
            <a:pPr lvl="0" rtl="0">
              <a:spcBef>
                <a:spcPts val="0"/>
              </a:spcBef>
              <a:buNone/>
            </a:pPr>
            <a:r>
              <a:rPr lang="en-US" dirty="0">
                <a:solidFill>
                  <a:schemeClr val="bg1"/>
                </a:solidFill>
              </a:rPr>
              <a:t>Cache L3: 39 </a:t>
            </a:r>
            <a:r>
              <a:rPr lang="en-US" dirty="0" err="1">
                <a:solidFill>
                  <a:schemeClr val="bg1"/>
                </a:solidFill>
              </a:rPr>
              <a:t>ciclos</a:t>
            </a:r>
            <a:r>
              <a:rPr lang="en-US" dirty="0">
                <a:solidFill>
                  <a:schemeClr val="bg1"/>
                </a:solidFill>
              </a:rPr>
              <a:t>.</a:t>
            </a:r>
          </a:p>
          <a:p>
            <a:pPr lvl="0" rtl="0">
              <a:spcBef>
                <a:spcPts val="0"/>
              </a:spcBef>
              <a:buNone/>
            </a:pPr>
            <a:r>
              <a:rPr lang="en-US" dirty="0">
                <a:solidFill>
                  <a:schemeClr val="bg1"/>
                </a:solidFill>
              </a:rPr>
              <a:t>Cache L2: 11 </a:t>
            </a:r>
            <a:r>
              <a:rPr lang="en-US" dirty="0" err="1">
                <a:solidFill>
                  <a:schemeClr val="bg1"/>
                </a:solidFill>
              </a:rPr>
              <a:t>ciclos</a:t>
            </a:r>
            <a:r>
              <a:rPr lang="en-US" dirty="0">
                <a:solidFill>
                  <a:schemeClr val="bg1"/>
                </a:solidFill>
              </a:rPr>
              <a:t>.</a:t>
            </a:r>
          </a:p>
          <a:p>
            <a:pPr lvl="0" rtl="0">
              <a:spcBef>
                <a:spcPts val="0"/>
              </a:spcBef>
              <a:buNone/>
            </a:pPr>
            <a:r>
              <a:rPr lang="en-US" dirty="0">
                <a:solidFill>
                  <a:schemeClr val="bg1"/>
                </a:solidFill>
              </a:rPr>
              <a:t>Cache L1: 4 </a:t>
            </a:r>
            <a:r>
              <a:rPr lang="en-US" dirty="0" err="1">
                <a:solidFill>
                  <a:schemeClr val="bg1"/>
                </a:solidFill>
              </a:rPr>
              <a:t>ciclos</a:t>
            </a:r>
            <a:r>
              <a:rPr lang="en-US" dirty="0">
                <a:solidFill>
                  <a:schemeClr val="bg1"/>
                </a:solidFill>
              </a:rPr>
              <a:t>.</a:t>
            </a:r>
          </a:p>
          <a:p>
            <a:pPr lvl="0" rtl="0">
              <a:spcBef>
                <a:spcPts val="0"/>
              </a:spcBef>
              <a:buNone/>
            </a:pPr>
            <a:endParaRPr lang="en-US" dirty="0">
              <a:solidFill>
                <a:schemeClr val="bg1"/>
              </a:solidFill>
            </a:endParaRPr>
          </a:p>
          <a:p>
            <a:pPr lvl="0" rtl="0">
              <a:spcBef>
                <a:spcPts val="0"/>
              </a:spcBef>
              <a:buNone/>
            </a:pPr>
            <a:r>
              <a:rPr lang="es-ES" b="1" dirty="0">
                <a:solidFill>
                  <a:schemeClr val="bg1"/>
                </a:solidFill>
              </a:rPr>
              <a:t>Capacidades</a:t>
            </a:r>
            <a:r>
              <a:rPr lang="es-ES" dirty="0">
                <a:solidFill>
                  <a:schemeClr val="bg1"/>
                </a:solidFill>
              </a:rPr>
              <a:t>:</a:t>
            </a:r>
          </a:p>
          <a:p>
            <a:pPr lvl="0" rtl="0">
              <a:spcBef>
                <a:spcPts val="0"/>
              </a:spcBef>
              <a:buNone/>
            </a:pPr>
            <a:r>
              <a:rPr lang="es-ES" dirty="0">
                <a:solidFill>
                  <a:schemeClr val="bg1"/>
                </a:solidFill>
              </a:rPr>
              <a:t>100MB (</a:t>
            </a:r>
            <a:r>
              <a:rPr lang="es-ES" dirty="0" err="1">
                <a:solidFill>
                  <a:schemeClr val="bg1"/>
                </a:solidFill>
              </a:rPr>
              <a:t>codigo</a:t>
            </a:r>
            <a:r>
              <a:rPr lang="es-ES" dirty="0">
                <a:solidFill>
                  <a:schemeClr val="bg1"/>
                </a:solidFill>
              </a:rPr>
              <a:t> y datos) en memoria.</a:t>
            </a:r>
          </a:p>
          <a:p>
            <a:pPr lvl="0" rtl="0">
              <a:spcBef>
                <a:spcPts val="0"/>
              </a:spcBef>
              <a:buNone/>
            </a:pPr>
            <a:endParaRPr lang="es-ES" dirty="0">
              <a:solidFill>
                <a:schemeClr val="bg1"/>
              </a:solidFill>
            </a:endParaRPr>
          </a:p>
          <a:p>
            <a:pPr lvl="0" rtl="0">
              <a:spcBef>
                <a:spcPts val="0"/>
              </a:spcBef>
              <a:buNone/>
            </a:pPr>
            <a:r>
              <a:rPr lang="es-ES" dirty="0">
                <a:solidFill>
                  <a:schemeClr val="bg1"/>
                </a:solidFill>
              </a:rPr>
              <a:t>8% entra en la cache L3.</a:t>
            </a:r>
          </a:p>
          <a:p>
            <a:pPr lvl="0" rtl="0">
              <a:spcBef>
                <a:spcPts val="0"/>
              </a:spcBef>
              <a:buNone/>
            </a:pPr>
            <a:r>
              <a:rPr lang="es-ES" dirty="0">
                <a:solidFill>
                  <a:schemeClr val="bg1"/>
                </a:solidFill>
              </a:rPr>
              <a:t>0.25% entra en la cache L2.</a:t>
            </a:r>
          </a:p>
          <a:p>
            <a:pPr lvl="0" rtl="0">
              <a:spcBef>
                <a:spcPts val="0"/>
              </a:spcBef>
              <a:buNone/>
            </a:pPr>
            <a:r>
              <a:rPr lang="es-ES" dirty="0">
                <a:solidFill>
                  <a:schemeClr val="bg1"/>
                </a:solidFill>
              </a:rPr>
              <a:t>0.03% entra en la cache L1.</a:t>
            </a:r>
          </a:p>
          <a:p>
            <a:pPr lvl="0">
              <a:spcBef>
                <a:spcPts val="0"/>
              </a:spcBef>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Shape 4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1" name="Shape 4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s-ES" b="1" dirty="0">
                <a:solidFill>
                  <a:schemeClr val="bg1"/>
                </a:solidFill>
              </a:rPr>
              <a:t>Capacidades</a:t>
            </a:r>
            <a:r>
              <a:rPr lang="es-ES" dirty="0">
                <a:solidFill>
                  <a:schemeClr val="bg1"/>
                </a:solidFill>
              </a:rPr>
              <a:t>:</a:t>
            </a:r>
          </a:p>
          <a:p>
            <a:pPr lvl="0" rtl="0">
              <a:spcBef>
                <a:spcPts val="0"/>
              </a:spcBef>
              <a:buNone/>
            </a:pPr>
            <a:r>
              <a:rPr lang="es-ES" dirty="0">
                <a:solidFill>
                  <a:schemeClr val="bg1"/>
                </a:solidFill>
              </a:rPr>
              <a:t>100MB (</a:t>
            </a:r>
            <a:r>
              <a:rPr lang="es-ES" dirty="0" err="1">
                <a:solidFill>
                  <a:schemeClr val="bg1"/>
                </a:solidFill>
              </a:rPr>
              <a:t>codigo</a:t>
            </a:r>
            <a:r>
              <a:rPr lang="es-ES" dirty="0">
                <a:solidFill>
                  <a:schemeClr val="bg1"/>
                </a:solidFill>
              </a:rPr>
              <a:t> y datos) en memoria.</a:t>
            </a:r>
          </a:p>
          <a:p>
            <a:pPr lvl="0" rtl="0">
              <a:spcBef>
                <a:spcPts val="0"/>
              </a:spcBef>
              <a:buNone/>
            </a:pPr>
            <a:endParaRPr lang="es-ES" dirty="0">
              <a:solidFill>
                <a:schemeClr val="bg1"/>
              </a:solidFill>
            </a:endParaRPr>
          </a:p>
          <a:p>
            <a:pPr lvl="0" rtl="0">
              <a:spcBef>
                <a:spcPts val="0"/>
              </a:spcBef>
              <a:buNone/>
            </a:pPr>
            <a:r>
              <a:rPr lang="es-ES" dirty="0">
                <a:solidFill>
                  <a:schemeClr val="bg1"/>
                </a:solidFill>
              </a:rPr>
              <a:t>8% entra en la cache L3.</a:t>
            </a:r>
          </a:p>
          <a:p>
            <a:pPr lvl="0" rtl="0">
              <a:spcBef>
                <a:spcPts val="0"/>
              </a:spcBef>
              <a:buNone/>
            </a:pPr>
            <a:r>
              <a:rPr lang="es-ES" dirty="0">
                <a:solidFill>
                  <a:schemeClr val="bg1"/>
                </a:solidFill>
              </a:rPr>
              <a:t>0.25% entra en la cache L2.</a:t>
            </a:r>
          </a:p>
          <a:p>
            <a:pPr lvl="0" rtl="0">
              <a:spcBef>
                <a:spcPts val="0"/>
              </a:spcBef>
              <a:buNone/>
            </a:pPr>
            <a:r>
              <a:rPr lang="es-ES" dirty="0">
                <a:solidFill>
                  <a:schemeClr val="bg1"/>
                </a:solidFill>
              </a:rPr>
              <a:t>0.03% entra en la cache L1.</a:t>
            </a:r>
          </a:p>
          <a:p>
            <a:pPr lvl="0">
              <a:spcBef>
                <a:spcPts val="0"/>
              </a:spcBef>
              <a:buNone/>
            </a:pPr>
            <a:endParaRPr dirty="0"/>
          </a:p>
        </p:txBody>
      </p:sp>
    </p:spTree>
    <p:extLst>
      <p:ext uri="{BB962C8B-B14F-4D97-AF65-F5344CB8AC3E}">
        <p14:creationId xmlns:p14="http://schemas.microsoft.com/office/powerpoint/2010/main" val="3650206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Shape 5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0" name="Shape 5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066901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6" name="Shape 2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Aquí hay una serie de números y cálculos que deberíais - más o menos - saberoslos de memoria (o al menos saber donde consultarlos muy rápidamente).</a:t>
            </a:r>
          </a:p>
          <a:p>
            <a:pPr lvl="0">
              <a:spcBef>
                <a:spcPts val="0"/>
              </a:spcBef>
              <a:buNone/>
            </a:pPr>
            <a:endParaRPr/>
          </a:p>
          <a:p>
            <a:pPr lvl="0" rtl="0">
              <a:spcBef>
                <a:spcPts val="0"/>
              </a:spcBef>
              <a:buNone/>
            </a:pPr>
            <a:r>
              <a:rPr lang="en"/>
              <a:t>Un caso concreto, potencias de 2. BINARIO!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8" name="Shape 2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¿Se puede hacer mejor?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6" name="Shape 3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Aunque, sinceramente, esto seguramente se haría de otra forma. Aunque siempre es bueno saber si dos esferas colisionan de forma matemática...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¿Quién ha estudiado computer science? ¿Teoría de algoritmos?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Podemos entender como la eficiencia como “cuánto trabajo hace falta para una tarea”. Esto, por tanto, se puede mejorar a través de algoritmos, los métodos que nos determinan como de eficiente es una aplicación.</a:t>
            </a:r>
          </a:p>
          <a:p>
            <a:pPr lvl="0" rtl="0">
              <a:spcBef>
                <a:spcPts val="0"/>
              </a:spcBef>
              <a:buNone/>
            </a:pPr>
            <a:endParaRPr/>
          </a:p>
          <a:p>
            <a:pPr lvl="0" rtl="0">
              <a:spcBef>
                <a:spcPts val="0"/>
              </a:spcBef>
              <a:buNone/>
            </a:pPr>
            <a:r>
              <a:rPr lang="en"/>
              <a:t>Por ejemplo, si tenemos un vector de enteros ordenado… ¿Cómo podemos encontrar el mayor elemento del vector?</a:t>
            </a:r>
          </a:p>
          <a:p>
            <a:pPr lvl="0" rtl="0">
              <a:spcBef>
                <a:spcPts val="0"/>
              </a:spcBef>
              <a:buNone/>
            </a:pPr>
            <a:r>
              <a:rPr lang="en"/>
              <a:t>Se podría comprobar todos y cada uno de los elementos, hasta que encontremos nuestro elemento… o podríamos hacer una búsqueda binaria!</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Si no los conocéis, ya los aprenderéis, no es que tendréis que usarlos día a día en código de producción, pero siempre son cosas interesantes a tener en cuenta.</a:t>
            </a:r>
          </a:p>
          <a:p>
            <a:pPr lvl="0">
              <a:spcBef>
                <a:spcPts val="0"/>
              </a:spcBef>
              <a:buNone/>
            </a:pPr>
            <a:r>
              <a:rPr lang="en"/>
              <a:t>Pero, de todos estos… ¿cuál es mejor? </a:t>
            </a:r>
          </a:p>
          <a:p>
            <a:pPr lvl="0">
              <a:spcBef>
                <a:spcPts val="0"/>
              </a:spcBef>
              <a:buNone/>
            </a:pPr>
            <a:endParaRPr/>
          </a:p>
          <a:p>
            <a:pPr lvl="0">
              <a:spcBef>
                <a:spcPts val="0"/>
              </a:spcBef>
              <a:buNone/>
            </a:pPr>
            <a:r>
              <a:rPr lang="en"/>
              <a:t>Lo normal sería preguntar “qué hay que ordenar”, pero, pensemos que tenemos que dar una respuesta “general”, en función de versatilidad, y sin saber que tenemos que ordenar… </a:t>
            </a:r>
          </a:p>
          <a:p>
            <a:pPr lvl="0">
              <a:spcBef>
                <a:spcPts val="0"/>
              </a:spcBef>
              <a:buNone/>
            </a:pPr>
            <a:endParaRPr/>
          </a:p>
          <a:p>
            <a:pPr lvl="0" rtl="0">
              <a:spcBef>
                <a:spcPts val="0"/>
              </a:spcBef>
              <a:buNone/>
            </a:pPr>
            <a:r>
              <a:rPr lang="en"/>
              <a:t>Historicamente los mejores, quizas mirando la tabla de antes, serían Merge-sort y Quick-sort… pero… ¿cuál es mejor de los dos?</a:t>
            </a:r>
          </a:p>
        </p:txBody>
      </p:sp>
    </p:spTree>
    <p:extLst>
      <p:ext uri="{BB962C8B-B14F-4D97-AF65-F5344CB8AC3E}">
        <p14:creationId xmlns:p14="http://schemas.microsoft.com/office/powerpoint/2010/main" val="560760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1" name="Shape 1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Quicksort! Es Onlogn, aunque el worst case es n2, pero tiene un menor número de comparaciones (en función con mergesort) y, además, es “inplace”, es decir, que no necesita mucho espacio extra para ejecutarse. Spacevstime.</a:t>
            </a:r>
          </a:p>
          <a:p>
            <a:pPr lvl="0">
              <a:spcBef>
                <a:spcPts val="0"/>
              </a:spcBef>
              <a:buNone/>
            </a:pPr>
            <a:endParaRPr/>
          </a:p>
          <a:p>
            <a:pPr lvl="0" rtl="0">
              <a:spcBef>
                <a:spcPts val="0"/>
              </a:spcBef>
              <a:buNone/>
            </a:pPr>
            <a:r>
              <a:rPr lang="en"/>
              <a:t>En mi experiencia una vez tuve que enfrentarme a una optimización, donde un quicksort era lento, había que ordenar muchas veces unos datos, y había que conseguir una optimización rápido, sin arriesgar reescribiendo mucho código, y sin cambiar mucha lógica de la aplicación. Por tanto, me puse a analizar un poco más el problema.</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 name="Shape 1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Y me di cuenta de que muchos de los valores estaban repetidos, es más, había no más de 10 valores únicos, dentro de muchos más elementos. Entonces ¿qué pasa con quicksort?</a:t>
            </a:r>
          </a:p>
          <a:p>
            <a:pPr lvl="0">
              <a:spcBef>
                <a:spcPts val="0"/>
              </a:spcBef>
              <a:buNone/>
            </a:pPr>
            <a:endParaRPr dirty="0"/>
          </a:p>
          <a:p>
            <a:pPr lvl="0">
              <a:spcBef>
                <a:spcPts val="0"/>
              </a:spcBef>
              <a:buNone/>
            </a:pPr>
            <a:r>
              <a:rPr lang="en" dirty="0"/>
              <a:t>Alguien sabe cuál es la eficiencia de quicksort con valores repetidos? Pensad, ¿cómo funciona quicksort?</a:t>
            </a:r>
          </a:p>
          <a:p>
            <a:pPr lvl="0">
              <a:spcBef>
                <a:spcPts val="0"/>
              </a:spcBef>
              <a:buNone/>
            </a:pPr>
            <a:endParaRPr dirty="0"/>
          </a:p>
          <a:p>
            <a:pPr lvl="0" rtl="0">
              <a:spcBef>
                <a:spcPts val="0"/>
              </a:spcBef>
              <a:buNone/>
            </a:pPr>
            <a:r>
              <a:rPr lang="en" dirty="0"/>
              <a:t>Exacto, hace comparaciones con el pivote, y si es menor o igual, lo pone a un lado y si es mayor, al otro, y el pivote en medio. Pero, ¿qué pasa con valores repetidos?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Entonces se me ocurrió hacer un quicksort en tres partes (que luego descubrí que tenía un nombre ya), e implementar un 3-way-quick-sort, que dividiría en tres partes el array, elementos menores que el pivote, mayores que el pivote e iguales que el pivote. De esta forma, cuando hay elementos repetidos, es cas instantáneo. La parte de N se hace más pequeña.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Shape 1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Una muy facil optimización, es simplemente reservar ese espacio en el vector antes de empezar a meter valores. </a:t>
            </a:r>
          </a:p>
          <a:p>
            <a:pPr lvl="0">
              <a:spcBef>
                <a:spcPts val="0"/>
              </a:spcBef>
              <a:buNone/>
            </a:pPr>
            <a:endParaRPr/>
          </a:p>
          <a:p>
            <a:pPr lvl="0" rtl="0">
              <a:spcBef>
                <a:spcPts val="0"/>
              </a:spcBef>
              <a:buNone/>
            </a:pPr>
            <a:r>
              <a:rPr lang="en"/>
              <a:t>¿Os parece más complicado el código de la derecha? A mi me parece más claro, porque, se está dejando ver muy claro a otros programadores lo que se quería hacer, crear un vector de resultados, y meter los valores allí dentro, y luego devolverlo.</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2" name="Shape 2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dirty="0"/>
              <a:t>Simplemente hacemos esto más eficientemente. Esto es muy complicado de detectar con un perfilador, muy deficil.</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3" name="Shape 2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Pero con esto no basta, porque tendremos métodos eficientes pero no tendrán buen rendimiento o performance, porque estaremos tardando mucho en hacer ese trabajo.</a:t>
            </a:r>
          </a:p>
          <a:p>
            <a:pPr lvl="0">
              <a:spcBef>
                <a:spcPts val="0"/>
              </a:spcBef>
              <a:buNone/>
            </a:pPr>
            <a:endParaRPr dirty="0"/>
          </a:p>
          <a:p>
            <a:pPr lvl="0" rtl="0">
              <a:spcBef>
                <a:spcPts val="0"/>
              </a:spcBef>
              <a:buNone/>
            </a:pPr>
            <a:r>
              <a:rPr lang="en" dirty="0"/>
              <a:t>De hecho, podríamos definir rendimiento como pensando en “cómo de rápido hace un trabajo el programa”, y para eso, necesitamos estructuras de datos, mejorar como los datos se almacenan, se maneja, se accede… de forma más rápida.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3" name="Shape 2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Esta es quizás la parte más importante de la charla, y, de hecho, varias de las cosas que luego hablaremos hacen referencia a este hecho. Pero, de momento, nos tendremos a pensar primero en para qué queremos una estructura de datos y cómo estas pueden ser.</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1" name="Shape 2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Odiad las listas enlazadas. No hay nada que SOLO se pueda hacer con listas enlazadas (hablo de C++, pero os invito a “traducir” esto a vuestro a lenguaje, y ver si tiene sentido).</a:t>
            </a:r>
          </a:p>
          <a:p>
            <a:pPr lvl="0">
              <a:spcBef>
                <a:spcPts val="0"/>
              </a:spcBef>
              <a:buNone/>
            </a:pPr>
            <a:endParaRPr dirty="0"/>
          </a:p>
          <a:p>
            <a:pPr lvl="0">
              <a:spcBef>
                <a:spcPts val="0"/>
              </a:spcBef>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Shape 2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9" name="Shape 2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Y aquí es donde tenemos que decir que AMAMOS los vectores (o array), principalmente por ser contiguos en memoria.</a:t>
            </a:r>
          </a:p>
          <a:p>
            <a:pPr lvl="0">
              <a:spcBef>
                <a:spcPts val="0"/>
              </a:spcBef>
              <a:buNone/>
            </a:pPr>
            <a:endParaRPr dirty="0"/>
          </a:p>
          <a:p>
            <a:pPr lvl="0">
              <a:spcBef>
                <a:spcPts val="0"/>
              </a:spcBef>
              <a:buNone/>
            </a:pPr>
            <a:r>
              <a:rPr lang="en" dirty="0"/>
              <a:t>Luego, otro tema a tener en cuenta es el de las tablas hash (o maps o sets).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Shape 4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9" name="Shape 4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Shape 4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0" name="Shape 4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1" name="Shape 4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Movemos el bounds fuera del struct, y hacemos dos vectores (arrays) con los datos que necesitamos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Shape 4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3" name="Shape 4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60% más eficiente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7" name="Shape 2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Resumiendo los dos puntos anteriores, Eficiencia mediante Algoritmos y Rendimiento con estructuras de datos.</a:t>
            </a:r>
          </a:p>
          <a:p>
            <a:pPr lvl="0">
              <a:spcBef>
                <a:spcPts val="0"/>
              </a:spcBef>
              <a:buNone/>
            </a:pPr>
            <a:r>
              <a:rPr lang="en"/>
              <a:t>No hagais más del trabajo necesario, tened en cuenta el caso concreto que estáis trabajando, resolved un unico problema, y tened en cuenta los datos en vuestro ordenador. Más sobre esto más adelante.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Shape 5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0" name="Shape 5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Shape 5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4" name="Shape 5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57150" lvl="0"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No resuelvas problemas que no debes resolver.</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¡Usa el sentido común!</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Ten cuidado de no crear problemas.</a:t>
            </a:r>
          </a:p>
          <a:p>
            <a:pPr lvl="0">
              <a:spcBef>
                <a:spcPts val="0"/>
              </a:spcBef>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Shape 5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2" name="Shape 5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Shape 5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1" name="Shape 5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Shape 5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0" name="Shape 5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024907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Shape 5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8" name="Shape 53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599" cy="2052599"/>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599"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599"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599"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899"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899"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499"/>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199"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199"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099"/>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599"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599"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jpe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15.gif"/><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6.emf"/><Relationship Id="rId5" Type="http://schemas.openxmlformats.org/officeDocument/2006/relationships/image" Target="../media/image3.emf"/><Relationship Id="rId4" Type="http://schemas.openxmlformats.org/officeDocument/2006/relationships/image" Target="../media/image7.emf"/></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3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3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36.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3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17.png"/><Relationship Id="rId7" Type="http://schemas.openxmlformats.org/officeDocument/2006/relationships/image" Target="../media/image7.emf"/><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9.png"/><Relationship Id="rId7" Type="http://schemas.openxmlformats.org/officeDocument/2006/relationships/image" Target="../media/image3.emf"/><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 Id="rId9"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3.emf"/><Relationship Id="rId5" Type="http://schemas.openxmlformats.org/officeDocument/2006/relationships/image" Target="../media/image7.emf"/><Relationship Id="rId4" Type="http://schemas.openxmlformats.org/officeDocument/2006/relationships/image" Target="../media/image6.emf"/></Relationships>
</file>

<file path=ppt/slides/_rels/slide40.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13" name="Shape 5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665783" y="1534284"/>
            <a:ext cx="3543111" cy="2101287"/>
          </a:xfrm>
          <a:prstGeom prst="rect">
            <a:avLst/>
          </a:prstGeom>
          <a:noFill/>
          <a:ln w="28575" cap="flat" cmpd="sng">
            <a:solidFill>
              <a:schemeClr val="dk2"/>
            </a:solidFill>
            <a:prstDash val="solid"/>
            <a:round/>
            <a:headEnd type="none" w="med" len="med"/>
            <a:tailEnd type="none" w="med" len="med"/>
          </a:ln>
          <a:scene3d>
            <a:camera prst="perspectiveContrastingLeftFacing" fov="3600000">
              <a:rot lat="253680" lon="2059222" rev="21557333"/>
            </a:camera>
            <a:lightRig rig="threePt" dir="t"/>
          </a:scene3d>
        </p:spPr>
      </p:pic>
      <p:sp>
        <p:nvSpPr>
          <p:cNvPr id="15" name="Rectángulo 14"/>
          <p:cNvSpPr/>
          <p:nvPr/>
        </p:nvSpPr>
        <p:spPr>
          <a:xfrm>
            <a:off x="0" y="0"/>
            <a:ext cx="9144000" cy="4264269"/>
          </a:xfrm>
          <a:prstGeom prst="rect">
            <a:avLst/>
          </a:prstGeom>
          <a:solidFill>
            <a:srgbClr val="26262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Oval 2"/>
          <p:cNvSpPr/>
          <p:nvPr/>
        </p:nvSpPr>
        <p:spPr>
          <a:xfrm>
            <a:off x="3077819" y="2109372"/>
            <a:ext cx="785264" cy="761747"/>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ángulo 15"/>
          <p:cNvSpPr/>
          <p:nvPr/>
        </p:nvSpPr>
        <p:spPr>
          <a:xfrm>
            <a:off x="0" y="4229100"/>
            <a:ext cx="9144000"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21" name="Imagen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0898" y="4541352"/>
            <a:ext cx="2796921" cy="355165"/>
          </a:xfrm>
          <a:prstGeom prst="rect">
            <a:avLst/>
          </a:prstGeom>
        </p:spPr>
      </p:pic>
      <p:sp>
        <p:nvSpPr>
          <p:cNvPr id="23" name="CuadroTexto 22"/>
          <p:cNvSpPr txBox="1"/>
          <p:nvPr/>
        </p:nvSpPr>
        <p:spPr>
          <a:xfrm>
            <a:off x="332269" y="592455"/>
            <a:ext cx="7958641" cy="954107"/>
          </a:xfrm>
          <a:prstGeom prst="rect">
            <a:avLst/>
          </a:prstGeom>
          <a:noFill/>
        </p:spPr>
        <p:txBody>
          <a:bodyPr wrap="square" rtlCol="0" anchor="ctr">
            <a:spAutoFit/>
          </a:bodyPr>
          <a:lstStyle/>
          <a:p>
            <a:pPr algn="r"/>
            <a:r>
              <a:rPr lang="en-US" sz="3200" b="1" dirty="0">
                <a:solidFill>
                  <a:schemeClr val="bg1"/>
                </a:solidFill>
                <a:latin typeface="Open Sans" charset="0"/>
                <a:ea typeface="Open Sans" charset="0"/>
                <a:cs typeface="Open Sans" charset="0"/>
              </a:rPr>
              <a:t>¿</a:t>
            </a:r>
            <a:r>
              <a:rPr lang="en-US" sz="3200" b="1" dirty="0" err="1">
                <a:solidFill>
                  <a:schemeClr val="bg1"/>
                </a:solidFill>
                <a:latin typeface="Open Sans" charset="0"/>
                <a:ea typeface="Open Sans" charset="0"/>
                <a:cs typeface="Open Sans" charset="0"/>
              </a:rPr>
              <a:t>Cómo</a:t>
            </a:r>
            <a:r>
              <a:rPr lang="en-US" sz="3200" b="1" dirty="0">
                <a:solidFill>
                  <a:schemeClr val="bg1"/>
                </a:solidFill>
                <a:latin typeface="Open Sans" charset="0"/>
                <a:ea typeface="Open Sans" charset="0"/>
                <a:cs typeface="Open Sans" charset="0"/>
              </a:rPr>
              <a:t> </a:t>
            </a:r>
            <a:r>
              <a:rPr lang="en-US" sz="3200" b="1" dirty="0" err="1">
                <a:solidFill>
                  <a:schemeClr val="bg1"/>
                </a:solidFill>
                <a:latin typeface="Open Sans" charset="0"/>
                <a:ea typeface="Open Sans" charset="0"/>
                <a:cs typeface="Open Sans" charset="0"/>
              </a:rPr>
              <a:t>salvar</a:t>
            </a:r>
            <a:r>
              <a:rPr lang="en-US" sz="3200" b="1" dirty="0">
                <a:solidFill>
                  <a:schemeClr val="bg1"/>
                </a:solidFill>
                <a:latin typeface="Open Sans" charset="0"/>
                <a:ea typeface="Open Sans" charset="0"/>
                <a:cs typeface="Open Sans" charset="0"/>
              </a:rPr>
              <a:t> al </a:t>
            </a:r>
            <a:r>
              <a:rPr lang="en-US" sz="3200" b="1" dirty="0" err="1">
                <a:solidFill>
                  <a:schemeClr val="bg1"/>
                </a:solidFill>
                <a:latin typeface="Open Sans" charset="0"/>
                <a:ea typeface="Open Sans" charset="0"/>
                <a:cs typeface="Open Sans" charset="0"/>
              </a:rPr>
              <a:t>mundo</a:t>
            </a:r>
            <a:r>
              <a:rPr lang="en-US" sz="3200" b="1" dirty="0">
                <a:solidFill>
                  <a:schemeClr val="bg1"/>
                </a:solidFill>
                <a:latin typeface="Open Sans" charset="0"/>
                <a:ea typeface="Open Sans" charset="0"/>
                <a:cs typeface="Open Sans" charset="0"/>
              </a:rPr>
              <a:t> </a:t>
            </a:r>
            <a:r>
              <a:rPr lang="en-US" sz="3200" b="1" dirty="0" err="1">
                <a:solidFill>
                  <a:schemeClr val="bg1"/>
                </a:solidFill>
                <a:latin typeface="Open Sans" charset="0"/>
                <a:ea typeface="Open Sans" charset="0"/>
                <a:cs typeface="Open Sans" charset="0"/>
              </a:rPr>
              <a:t>programando</a:t>
            </a:r>
            <a:r>
              <a:rPr lang="en-US" sz="3200" b="1" dirty="0">
                <a:solidFill>
                  <a:schemeClr val="bg1"/>
                </a:solidFill>
                <a:latin typeface="Open Sans" charset="0"/>
                <a:ea typeface="Open Sans" charset="0"/>
                <a:cs typeface="Open Sans" charset="0"/>
              </a:rPr>
              <a:t>? </a:t>
            </a:r>
          </a:p>
          <a:p>
            <a:pPr algn="r"/>
            <a:r>
              <a:rPr lang="en-US" sz="2400" b="1" dirty="0">
                <a:solidFill>
                  <a:schemeClr val="bg1"/>
                </a:solidFill>
                <a:latin typeface="Open Sans" charset="0"/>
                <a:ea typeface="Open Sans" charset="0"/>
                <a:cs typeface="Open Sans" charset="0"/>
              </a:rPr>
              <a:t>7 ‘tips’ para </a:t>
            </a:r>
            <a:r>
              <a:rPr lang="en-US" sz="2400" b="1" dirty="0" err="1">
                <a:solidFill>
                  <a:schemeClr val="bg1"/>
                </a:solidFill>
                <a:latin typeface="Open Sans" charset="0"/>
                <a:ea typeface="Open Sans" charset="0"/>
                <a:cs typeface="Open Sans" charset="0"/>
              </a:rPr>
              <a:t>ahorrar</a:t>
            </a:r>
            <a:r>
              <a:rPr lang="en-US" sz="2400" b="1" dirty="0">
                <a:solidFill>
                  <a:schemeClr val="bg1"/>
                </a:solidFill>
                <a:latin typeface="Open Sans" charset="0"/>
                <a:ea typeface="Open Sans" charset="0"/>
                <a:cs typeface="Open Sans" charset="0"/>
              </a:rPr>
              <a:t> CPU</a:t>
            </a:r>
          </a:p>
        </p:txBody>
      </p:sp>
      <p:sp>
        <p:nvSpPr>
          <p:cNvPr id="24" name="CuadroTexto 23"/>
          <p:cNvSpPr txBox="1"/>
          <p:nvPr/>
        </p:nvSpPr>
        <p:spPr>
          <a:xfrm>
            <a:off x="1195300" y="2109372"/>
            <a:ext cx="2184005" cy="761747"/>
          </a:xfrm>
          <a:prstGeom prst="rect">
            <a:avLst/>
          </a:prstGeom>
          <a:noFill/>
        </p:spPr>
        <p:txBody>
          <a:bodyPr wrap="square" rtlCol="0" anchor="ctr">
            <a:spAutoFit/>
          </a:bodyPr>
          <a:lstStyle/>
          <a:p>
            <a:r>
              <a:rPr lang="en-US" sz="1050" b="1" dirty="0">
                <a:solidFill>
                  <a:schemeClr val="bg1"/>
                </a:solidFill>
                <a:latin typeface="Open Sans" charset="0"/>
                <a:ea typeface="Open Sans" charset="0"/>
                <a:cs typeface="Open Sans" charset="0"/>
              </a:rPr>
              <a:t>Juanmi Huertas</a:t>
            </a:r>
          </a:p>
          <a:p>
            <a:r>
              <a:rPr lang="en-US" sz="1050" b="1" dirty="0">
                <a:solidFill>
                  <a:schemeClr val="bg1"/>
                </a:solidFill>
                <a:latin typeface="Open Sans" charset="0"/>
                <a:ea typeface="Open Sans" charset="0"/>
                <a:cs typeface="Open Sans" charset="0"/>
              </a:rPr>
              <a:t>R&amp;D Software Engineer</a:t>
            </a:r>
          </a:p>
          <a:p>
            <a:r>
              <a:rPr lang="en-US" sz="1050" b="1" dirty="0">
                <a:solidFill>
                  <a:schemeClr val="bg1"/>
                </a:solidFill>
                <a:latin typeface="Open Sans" charset="0"/>
                <a:ea typeface="Open Sans" charset="0"/>
                <a:cs typeface="Open Sans" charset="0"/>
              </a:rPr>
              <a:t>Color and Imaging team</a:t>
            </a:r>
          </a:p>
          <a:p>
            <a:r>
              <a:rPr lang="en-US" sz="1200" dirty="0">
                <a:solidFill>
                  <a:schemeClr val="bg1"/>
                </a:solidFill>
                <a:latin typeface="Open Sans" charset="0"/>
                <a:ea typeface="Open Sans" charset="0"/>
                <a:cs typeface="Open Sans" charset="0"/>
              </a:rPr>
              <a:t>HP</a:t>
            </a:r>
            <a:endParaRPr lang="en-US" sz="1050" dirty="0">
              <a:solidFill>
                <a:schemeClr val="bg1"/>
              </a:solidFill>
              <a:latin typeface="Open Sans" charset="0"/>
              <a:ea typeface="Open Sans" charset="0"/>
              <a:cs typeface="Open Sans" charset="0"/>
            </a:endParaRPr>
          </a:p>
        </p:txBody>
      </p:sp>
      <p:pic>
        <p:nvPicPr>
          <p:cNvPr id="25" name="Shape 60"/>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3148747" y="2164333"/>
            <a:ext cx="651824" cy="651824"/>
          </a:xfrm>
          <a:prstGeom prst="rect">
            <a:avLst/>
          </a:prstGeom>
          <a:noFill/>
          <a:ln>
            <a:noFill/>
          </a:ln>
        </p:spPr>
      </p:pic>
      <p:pic>
        <p:nvPicPr>
          <p:cNvPr id="27" name="Imagen 18"/>
          <p:cNvPicPr>
            <a:picLocks noChangeAspect="1"/>
          </p:cNvPicPr>
          <p:nvPr/>
        </p:nvPicPr>
        <p:blipFill rotWithShape="1">
          <a:blip r:embed="rId7" cstate="screen">
            <a:extLst>
              <a:ext uri="{28A0092B-C50C-407E-A947-70E740481C1C}">
                <a14:useLocalDpi xmlns:a14="http://schemas.microsoft.com/office/drawing/2010/main"/>
              </a:ext>
            </a:extLst>
          </a:blip>
          <a:srcRect b="37327"/>
          <a:stretch/>
        </p:blipFill>
        <p:spPr>
          <a:xfrm>
            <a:off x="8146960" y="3652465"/>
            <a:ext cx="1003918" cy="629190"/>
          </a:xfrm>
          <a:prstGeom prst="rect">
            <a:avLst/>
          </a:prstGeom>
        </p:spPr>
      </p:pic>
      <p:pic>
        <p:nvPicPr>
          <p:cNvPr id="17" name="Imagen 1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229100"/>
            <a:ext cx="9144000" cy="65268"/>
          </a:xfrm>
          <a:prstGeom prst="rect">
            <a:avLst/>
          </a:prstGeom>
        </p:spPr>
      </p:pic>
      <p:pic>
        <p:nvPicPr>
          <p:cNvPr id="28" name="Imagen 1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423165" y="4171455"/>
            <a:ext cx="445121" cy="113210"/>
          </a:xfrm>
          <a:prstGeom prst="rect">
            <a:avLst/>
          </a:prstGeom>
        </p:spPr>
      </p:pic>
      <p:sp>
        <p:nvSpPr>
          <p:cNvPr id="31" name="Oval 30"/>
          <p:cNvSpPr/>
          <p:nvPr/>
        </p:nvSpPr>
        <p:spPr>
          <a:xfrm>
            <a:off x="226292" y="2044558"/>
            <a:ext cx="875674" cy="878936"/>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Imagen 2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0899" y="2104369"/>
            <a:ext cx="771754" cy="77175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9" name="CuadroTexto 21"/>
          <p:cNvSpPr txBox="1"/>
          <p:nvPr/>
        </p:nvSpPr>
        <p:spPr>
          <a:xfrm>
            <a:off x="5736897" y="4308531"/>
            <a:ext cx="3131389" cy="784830"/>
          </a:xfrm>
          <a:prstGeom prst="rect">
            <a:avLst/>
          </a:prstGeom>
          <a:noFill/>
        </p:spPr>
        <p:txBody>
          <a:bodyPr wrap="square" rtlCol="0">
            <a:spAutoFit/>
          </a:bodyPr>
          <a:lstStyle/>
          <a:p>
            <a:pPr algn="r"/>
            <a:r>
              <a:rPr lang="en-US" sz="1500" i="1" dirty="0">
                <a:solidFill>
                  <a:schemeClr val="tx1"/>
                </a:solidFill>
                <a:latin typeface="Open Sans" charset="0"/>
                <a:ea typeface="Open Sans" charset="0"/>
                <a:cs typeface="Open Sans" charset="0"/>
              </a:rPr>
              <a:t>9:00 a.m.</a:t>
            </a:r>
          </a:p>
          <a:p>
            <a:pPr algn="r"/>
            <a:r>
              <a:rPr lang="en-US" sz="1500" b="1" i="1" dirty="0">
                <a:solidFill>
                  <a:schemeClr val="tx1"/>
                </a:solidFill>
                <a:latin typeface="Open Sans" charset="0"/>
                <a:ea typeface="Open Sans" charset="0"/>
                <a:cs typeface="Open Sans" charset="0"/>
              </a:rPr>
              <a:t>10 de </a:t>
            </a:r>
            <a:r>
              <a:rPr lang="en-US" sz="1500" b="1" i="1" dirty="0" err="1">
                <a:solidFill>
                  <a:schemeClr val="tx1"/>
                </a:solidFill>
                <a:latin typeface="Open Sans" charset="0"/>
                <a:ea typeface="Open Sans" charset="0"/>
                <a:cs typeface="Open Sans" charset="0"/>
              </a:rPr>
              <a:t>febrero</a:t>
            </a:r>
            <a:endParaRPr lang="en-US" sz="1500" b="1" i="1" dirty="0">
              <a:solidFill>
                <a:schemeClr val="tx1"/>
              </a:solidFill>
              <a:latin typeface="Open Sans" charset="0"/>
              <a:ea typeface="Open Sans" charset="0"/>
              <a:cs typeface="Open Sans" charset="0"/>
            </a:endParaRPr>
          </a:p>
          <a:p>
            <a:pPr algn="r"/>
            <a:r>
              <a:rPr lang="en-US" sz="1500" dirty="0">
                <a:solidFill>
                  <a:schemeClr val="tx1"/>
                </a:solidFill>
                <a:latin typeface="Open Sans" charset="0"/>
                <a:ea typeface="Open Sans" charset="0"/>
                <a:cs typeface="Open Sans" charset="0"/>
              </a:rPr>
              <a:t>#T3chFest2017</a:t>
            </a:r>
          </a:p>
        </p:txBody>
      </p:sp>
    </p:spTree>
    <p:extLst>
      <p:ext uri="{BB962C8B-B14F-4D97-AF65-F5344CB8AC3E}">
        <p14:creationId xmlns:p14="http://schemas.microsoft.com/office/powerpoint/2010/main" val="49082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21" name="Rectangle 20"/>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Shape 9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93" name="Shape 93"/>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a:solidFill>
                  <a:srgbClr val="FFFFFF"/>
                </a:solidFill>
              </a:rPr>
              <a:t>Introducción</a:t>
            </a:r>
          </a:p>
        </p:txBody>
      </p:sp>
      <p:sp>
        <p:nvSpPr>
          <p:cNvPr id="94" name="Shape 94"/>
          <p:cNvSpPr txBox="1">
            <a:spLocks noGrp="1"/>
          </p:cNvSpPr>
          <p:nvPr>
            <p:ph type="body" idx="1"/>
          </p:nvPr>
        </p:nvSpPr>
        <p:spPr>
          <a:xfrm>
            <a:off x="235500" y="873700"/>
            <a:ext cx="8520600" cy="3831600"/>
          </a:xfrm>
          <a:prstGeom prst="rect">
            <a:avLst/>
          </a:prstGeom>
        </p:spPr>
        <p:txBody>
          <a:bodyPr lIns="91425" tIns="91425" rIns="91425" bIns="91425" anchor="t" anchorCtr="0">
            <a:noAutofit/>
          </a:bodyPr>
          <a:lstStyle/>
          <a:p>
            <a:pPr marR="0" lvl="0" algn="ctr" rtl="0">
              <a:lnSpc>
                <a:spcPct val="115000"/>
              </a:lnSpc>
              <a:spcBef>
                <a:spcPts val="0"/>
              </a:spcBef>
              <a:spcAft>
                <a:spcPts val="1600"/>
              </a:spcAft>
              <a:buNone/>
            </a:pPr>
            <a:endParaRPr dirty="0">
              <a:solidFill>
                <a:schemeClr val="bg1"/>
              </a:solidFill>
            </a:endParaRPr>
          </a:p>
          <a:p>
            <a:pPr marR="0" lvl="0" algn="ctr" rtl="0">
              <a:lnSpc>
                <a:spcPct val="100000"/>
              </a:lnSpc>
              <a:spcBef>
                <a:spcPts val="0"/>
              </a:spcBef>
              <a:spcAft>
                <a:spcPts val="0"/>
              </a:spcAft>
              <a:buNone/>
            </a:pPr>
            <a:r>
              <a:rPr lang="en" dirty="0">
                <a:solidFill>
                  <a:schemeClr val="bg1"/>
                </a:solidFill>
              </a:rPr>
              <a:t>Siete cosas que saber para utilizar mejor la CPU en vuestros programas</a:t>
            </a:r>
          </a:p>
          <a:p>
            <a:pPr marR="0" lvl="0" algn="ctr" rtl="0">
              <a:lnSpc>
                <a:spcPct val="100000"/>
              </a:lnSpc>
              <a:spcBef>
                <a:spcPts val="0"/>
              </a:spcBef>
              <a:spcAft>
                <a:spcPts val="0"/>
              </a:spcAft>
              <a:buNone/>
            </a:pPr>
            <a:endParaRPr dirty="0">
              <a:solidFill>
                <a:schemeClr val="bg1"/>
              </a:solidFill>
            </a:endParaRPr>
          </a:p>
          <a:p>
            <a:pPr marR="0" lvl="0" algn="ctr" rtl="0">
              <a:lnSpc>
                <a:spcPct val="100000"/>
              </a:lnSpc>
              <a:spcBef>
                <a:spcPts val="0"/>
              </a:spcBef>
              <a:spcAft>
                <a:spcPts val="0"/>
              </a:spcAft>
              <a:buNone/>
            </a:pPr>
            <a:endParaRPr dirty="0">
              <a:solidFill>
                <a:schemeClr val="bg1"/>
              </a:solidFill>
            </a:endParaRPr>
          </a:p>
          <a:p>
            <a:pPr marR="0" lvl="0" algn="ctr" rtl="0">
              <a:lnSpc>
                <a:spcPct val="100000"/>
              </a:lnSpc>
              <a:spcBef>
                <a:spcPts val="0"/>
              </a:spcBef>
              <a:spcAft>
                <a:spcPts val="0"/>
              </a:spcAft>
              <a:buNone/>
            </a:pPr>
            <a:endParaRPr dirty="0">
              <a:solidFill>
                <a:schemeClr val="bg1"/>
              </a:solidFill>
            </a:endParaRPr>
          </a:p>
          <a:p>
            <a:pPr marR="0" lvl="0" algn="ctr" rtl="0">
              <a:lnSpc>
                <a:spcPct val="100000"/>
              </a:lnSpc>
              <a:spcBef>
                <a:spcPts val="0"/>
              </a:spcBef>
              <a:spcAft>
                <a:spcPts val="0"/>
              </a:spcAft>
              <a:buNone/>
            </a:pPr>
            <a:endParaRPr dirty="0">
              <a:solidFill>
                <a:schemeClr val="bg1"/>
              </a:solidFill>
            </a:endParaRPr>
          </a:p>
          <a:p>
            <a:pPr marR="0" lvl="0" algn="ctr" rtl="0">
              <a:lnSpc>
                <a:spcPct val="100000"/>
              </a:lnSpc>
              <a:spcBef>
                <a:spcPts val="0"/>
              </a:spcBef>
              <a:spcAft>
                <a:spcPts val="0"/>
              </a:spcAft>
              <a:buNone/>
            </a:pPr>
            <a:r>
              <a:rPr lang="en" dirty="0">
                <a:solidFill>
                  <a:schemeClr val="bg1"/>
                </a:solidFill>
              </a:rPr>
              <a:t>Pero… ¿por qué?</a:t>
            </a:r>
          </a:p>
          <a:p>
            <a:pPr marR="0" lvl="0" algn="ctr" rtl="0">
              <a:lnSpc>
                <a:spcPct val="100000"/>
              </a:lnSpc>
              <a:spcBef>
                <a:spcPts val="0"/>
              </a:spcBef>
              <a:spcAft>
                <a:spcPts val="0"/>
              </a:spcAft>
              <a:buNone/>
            </a:pPr>
            <a:endParaRPr dirty="0">
              <a:solidFill>
                <a:schemeClr val="bg1"/>
              </a:solidFill>
            </a:endParaRPr>
          </a:p>
          <a:p>
            <a:pPr marR="0" lvl="0" algn="ctr" rtl="0">
              <a:lnSpc>
                <a:spcPct val="100000"/>
              </a:lnSpc>
              <a:spcBef>
                <a:spcPts val="0"/>
              </a:spcBef>
              <a:spcAft>
                <a:spcPts val="0"/>
              </a:spcAft>
              <a:buNone/>
            </a:pPr>
            <a:endParaRPr dirty="0">
              <a:solidFill>
                <a:schemeClr val="bg1"/>
              </a:solidFill>
            </a:endParaRPr>
          </a:p>
          <a:p>
            <a:pPr marR="0" lvl="0" algn="ctr" rtl="0">
              <a:lnSpc>
                <a:spcPct val="100000"/>
              </a:lnSpc>
              <a:spcBef>
                <a:spcPts val="0"/>
              </a:spcBef>
              <a:spcAft>
                <a:spcPts val="0"/>
              </a:spcAft>
              <a:buNone/>
            </a:pPr>
            <a:endParaRPr dirty="0">
              <a:solidFill>
                <a:schemeClr val="bg1"/>
              </a:solidFill>
            </a:endParaRPr>
          </a:p>
          <a:p>
            <a:pPr marR="0" lvl="0" algn="ctr" rtl="0">
              <a:lnSpc>
                <a:spcPct val="100000"/>
              </a:lnSpc>
              <a:spcBef>
                <a:spcPts val="0"/>
              </a:spcBef>
              <a:spcAft>
                <a:spcPts val="0"/>
              </a:spcAft>
              <a:buNone/>
            </a:pPr>
            <a:endParaRPr dirty="0">
              <a:solidFill>
                <a:schemeClr val="bg1"/>
              </a:solidFill>
            </a:endParaRPr>
          </a:p>
          <a:p>
            <a:pPr marR="0" lvl="0" algn="ctr" rtl="0">
              <a:lnSpc>
                <a:spcPct val="100000"/>
              </a:lnSpc>
              <a:spcBef>
                <a:spcPts val="0"/>
              </a:spcBef>
              <a:spcAft>
                <a:spcPts val="0"/>
              </a:spcAft>
              <a:buNone/>
            </a:pPr>
            <a:r>
              <a:rPr lang="en" sz="1000" dirty="0">
                <a:solidFill>
                  <a:schemeClr val="bg1"/>
                </a:solidFill>
              </a:rPr>
              <a:t>Disclaimer: Esta charla puede contener trozos de codigo de C++ y matemáticas.</a:t>
            </a:r>
          </a:p>
          <a:p>
            <a:pPr marR="0" lvl="0" algn="ctr" rtl="0">
              <a:lnSpc>
                <a:spcPct val="115000"/>
              </a:lnSpc>
              <a:spcBef>
                <a:spcPts val="0"/>
              </a:spcBef>
              <a:spcAft>
                <a:spcPts val="1600"/>
              </a:spcAft>
              <a:buNone/>
            </a:pPr>
            <a:endParaRPr sz="2400" dirty="0">
              <a:solidFill>
                <a:schemeClr val="bg1"/>
              </a:solidFill>
            </a:endParaRPr>
          </a:p>
          <a:p>
            <a:pPr lvl="0" algn="ctr" rtl="0">
              <a:spcBef>
                <a:spcPts val="0"/>
              </a:spcBef>
              <a:buNone/>
            </a:pPr>
            <a:endParaRPr sz="2400" dirty="0">
              <a:solidFill>
                <a:schemeClr val="bg1"/>
              </a:solidFill>
            </a:endParaRPr>
          </a:p>
        </p:txBody>
      </p:sp>
      <p:sp>
        <p:nvSpPr>
          <p:cNvPr id="95" name="Shape 9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a:t>
            </a:fld>
            <a:endParaRPr lang="en"/>
          </a:p>
        </p:txBody>
      </p:sp>
      <p:pic>
        <p:nvPicPr>
          <p:cNvPr id="16" name="Imagen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7"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pic>
        <p:nvPicPr>
          <p:cNvPr id="18"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9"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3"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6"/>
            <a:ext cx="445121" cy="113210"/>
          </a:xfrm>
          <a:prstGeom prst="rect">
            <a:avLst/>
          </a:prstGeom>
        </p:spPr>
      </p:pic>
      <p:sp>
        <p:nvSpPr>
          <p:cNvPr id="14"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15"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2" name="Rectangle 21"/>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Shape 269"/>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270" name="Shape 270"/>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b="1" dirty="0">
                <a:solidFill>
                  <a:srgbClr val="FFFFFF"/>
                </a:solidFill>
              </a:rPr>
              <a:t>1) Conoce tus herramientas</a:t>
            </a:r>
          </a:p>
        </p:txBody>
      </p:sp>
      <p:sp>
        <p:nvSpPr>
          <p:cNvPr id="271" name="Shape 271"/>
          <p:cNvSpPr txBox="1">
            <a:spLocks noGrp="1"/>
          </p:cNvSpPr>
          <p:nvPr>
            <p:ph type="body" idx="1"/>
          </p:nvPr>
        </p:nvSpPr>
        <p:spPr>
          <a:xfrm>
            <a:off x="311700" y="1033603"/>
            <a:ext cx="8520600" cy="1670712"/>
          </a:xfrm>
          <a:prstGeom prst="rect">
            <a:avLst/>
          </a:prstGeom>
        </p:spPr>
        <p:txBody>
          <a:bodyPr lIns="91425" tIns="91425" rIns="91425" bIns="91425" anchor="t" anchorCtr="0">
            <a:noAutofit/>
          </a:bodyPr>
          <a:lstStyle/>
          <a:p>
            <a:pPr marL="228600" lvl="0" rtl="0">
              <a:spcBef>
                <a:spcPts val="0"/>
              </a:spcBef>
              <a:buClr>
                <a:schemeClr val="bg1"/>
              </a:buClr>
            </a:pPr>
            <a:r>
              <a:rPr lang="en" dirty="0">
                <a:solidFill>
                  <a:schemeClr val="bg1"/>
                </a:solidFill>
              </a:rPr>
              <a:t>	         , C, C++, Java, Python, Smalltalk, C#, LISP, openGLSL, CUDA...</a:t>
            </a:r>
          </a:p>
          <a:p>
            <a:pPr lvl="0" rtl="0">
              <a:spcBef>
                <a:spcPts val="0"/>
              </a:spcBef>
              <a:buNone/>
            </a:pPr>
            <a:r>
              <a:rPr lang="en" dirty="0">
                <a:solidFill>
                  <a:schemeClr val="bg1"/>
                </a:solidFill>
              </a:rPr>
              <a:t>C++… 98? 11? 14? 17? Lambda, A</a:t>
            </a:r>
            <a:r>
              <a:rPr lang="en-US" dirty="0">
                <a:solidFill>
                  <a:schemeClr val="bg1"/>
                </a:solidFill>
              </a:rPr>
              <a:t>u</a:t>
            </a:r>
            <a:r>
              <a:rPr lang="en" dirty="0">
                <a:solidFill>
                  <a:schemeClr val="bg1"/>
                </a:solidFill>
              </a:rPr>
              <a:t>to, &amp;&amp;, Variant,…</a:t>
            </a:r>
          </a:p>
          <a:p>
            <a:pPr lvl="0">
              <a:spcBef>
                <a:spcPts val="0"/>
              </a:spcBef>
              <a:buClr>
                <a:schemeClr val="dk1"/>
              </a:buClr>
              <a:buSzPct val="61111"/>
              <a:buFont typeface="Arial"/>
              <a:buNone/>
            </a:pPr>
            <a:r>
              <a:rPr lang="en" dirty="0">
                <a:solidFill>
                  <a:schemeClr val="bg1"/>
                </a:solidFill>
              </a:rPr>
              <a:t>¡</a:t>
            </a:r>
            <a:r>
              <a:rPr lang="en" b="1" dirty="0">
                <a:solidFill>
                  <a:schemeClr val="bg1"/>
                </a:solidFill>
              </a:rPr>
              <a:t>Aprende</a:t>
            </a:r>
            <a:r>
              <a:rPr lang="en" dirty="0">
                <a:solidFill>
                  <a:schemeClr val="bg1"/>
                </a:solidFill>
              </a:rPr>
              <a:t>! Cppcon, JavaOne, PyCon...</a:t>
            </a:r>
          </a:p>
          <a:p>
            <a:pPr lvl="0" rtl="0">
              <a:spcBef>
                <a:spcPts val="0"/>
              </a:spcBef>
              <a:buNone/>
            </a:pPr>
            <a:endParaRPr dirty="0">
              <a:solidFill>
                <a:schemeClr val="bg1"/>
              </a:solidFill>
            </a:endParaRPr>
          </a:p>
        </p:txBody>
      </p:sp>
      <p:sp>
        <p:nvSpPr>
          <p:cNvPr id="272" name="Shape 272"/>
          <p:cNvSpPr txBox="1">
            <a:spLocks noGrp="1"/>
          </p:cNvSpPr>
          <p:nvPr>
            <p:ph type="body" idx="1"/>
          </p:nvPr>
        </p:nvSpPr>
        <p:spPr>
          <a:xfrm>
            <a:off x="311700" y="2874264"/>
            <a:ext cx="8520600" cy="1933200"/>
          </a:xfrm>
          <a:prstGeom prst="rect">
            <a:avLst/>
          </a:prstGeom>
        </p:spPr>
        <p:txBody>
          <a:bodyPr lIns="91425" tIns="91425" rIns="91425" bIns="91425" anchor="t" anchorCtr="0">
            <a:noAutofit/>
          </a:bodyPr>
          <a:lstStyle/>
          <a:p>
            <a:pPr marL="228600" lvl="0" rtl="0">
              <a:spcBef>
                <a:spcPts val="0"/>
              </a:spcBef>
              <a:buClr>
                <a:schemeClr val="bg1"/>
              </a:buClr>
            </a:pPr>
            <a:r>
              <a:rPr lang="en" dirty="0">
                <a:solidFill>
                  <a:schemeClr val="bg1"/>
                </a:solidFill>
              </a:rPr>
              <a:t>	            , maquina virtual? </a:t>
            </a:r>
            <a:r>
              <a:rPr lang="en-US" dirty="0">
                <a:solidFill>
                  <a:schemeClr val="bg1"/>
                </a:solidFill>
              </a:rPr>
              <a:t>I</a:t>
            </a:r>
            <a:r>
              <a:rPr lang="en" dirty="0">
                <a:solidFill>
                  <a:schemeClr val="bg1"/>
                </a:solidFill>
              </a:rPr>
              <a:t>nterprete? </a:t>
            </a:r>
          </a:p>
          <a:p>
            <a:pPr lvl="0" rtl="0">
              <a:spcBef>
                <a:spcPts val="0"/>
              </a:spcBef>
              <a:buNone/>
            </a:pPr>
            <a:r>
              <a:rPr lang="en" dirty="0">
                <a:solidFill>
                  <a:schemeClr val="bg1"/>
                </a:solidFill>
              </a:rPr>
              <a:t>C++… gcc? M</a:t>
            </a:r>
            <a:r>
              <a:rPr lang="en-US" dirty="0">
                <a:solidFill>
                  <a:schemeClr val="bg1"/>
                </a:solidFill>
              </a:rPr>
              <a:t>v</a:t>
            </a:r>
            <a:r>
              <a:rPr lang="en" dirty="0">
                <a:solidFill>
                  <a:schemeClr val="bg1"/>
                </a:solidFill>
              </a:rPr>
              <a:t>isual? </a:t>
            </a:r>
            <a:r>
              <a:rPr lang="en-US" dirty="0">
                <a:solidFill>
                  <a:schemeClr val="bg1"/>
                </a:solidFill>
              </a:rPr>
              <a:t>C</a:t>
            </a:r>
            <a:r>
              <a:rPr lang="en" dirty="0">
                <a:solidFill>
                  <a:schemeClr val="bg1"/>
                </a:solidFill>
              </a:rPr>
              <a:t>lang? CLANG!</a:t>
            </a:r>
          </a:p>
          <a:p>
            <a:pPr lvl="0" rtl="0">
              <a:spcBef>
                <a:spcPts val="0"/>
              </a:spcBef>
              <a:buNone/>
            </a:pPr>
            <a:r>
              <a:rPr lang="en" b="1" dirty="0">
                <a:solidFill>
                  <a:schemeClr val="bg1"/>
                </a:solidFill>
              </a:rPr>
              <a:t>¡No ayudes al compilador! </a:t>
            </a:r>
          </a:p>
        </p:txBody>
      </p:sp>
      <p:sp>
        <p:nvSpPr>
          <p:cNvPr id="273" name="Shape 27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a:t>
            </a:fld>
            <a:endParaRPr lang="en"/>
          </a:p>
        </p:txBody>
      </p:sp>
      <p:sp>
        <p:nvSpPr>
          <p:cNvPr id="7"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6"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7"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8"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9"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0"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3" name="Shape 486"/>
          <p:cNvSpPr txBox="1"/>
          <p:nvPr/>
        </p:nvSpPr>
        <p:spPr>
          <a:xfrm>
            <a:off x="6004725" y="49081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25" name="Shape 271"/>
          <p:cNvSpPr txBox="1">
            <a:spLocks/>
          </p:cNvSpPr>
          <p:nvPr/>
        </p:nvSpPr>
        <p:spPr>
          <a:xfrm>
            <a:off x="311700" y="1033603"/>
            <a:ext cx="1812375" cy="538022"/>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9pPr>
          </a:lstStyle>
          <a:p>
            <a:pPr marL="514350" indent="-285750">
              <a:buClr>
                <a:schemeClr val="bg1"/>
              </a:buClr>
              <a:buFont typeface="Arial" panose="020B0604020202020204" pitchFamily="34" charset="0"/>
              <a:buChar char="•"/>
            </a:pPr>
            <a:r>
              <a:rPr lang="en-US" dirty="0" err="1">
                <a:solidFill>
                  <a:schemeClr val="bg1"/>
                </a:solidFill>
              </a:rPr>
              <a:t>Lenguaje</a:t>
            </a:r>
            <a:endParaRPr lang="en-US" dirty="0">
              <a:solidFill>
                <a:schemeClr val="bg1"/>
              </a:solidFill>
            </a:endParaRPr>
          </a:p>
        </p:txBody>
      </p:sp>
      <p:sp>
        <p:nvSpPr>
          <p:cNvPr id="26" name="Shape 272"/>
          <p:cNvSpPr txBox="1">
            <a:spLocks/>
          </p:cNvSpPr>
          <p:nvPr/>
        </p:nvSpPr>
        <p:spPr>
          <a:xfrm>
            <a:off x="311700" y="2874264"/>
            <a:ext cx="1942986" cy="42138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9pPr>
          </a:lstStyle>
          <a:p>
            <a:pPr marL="514350" indent="-285750">
              <a:buClr>
                <a:schemeClr val="bg1"/>
              </a:buClr>
              <a:buFont typeface="Arial" panose="020B0604020202020204" pitchFamily="34" charset="0"/>
              <a:buChar char="•"/>
            </a:pPr>
            <a:r>
              <a:rPr lang="en" dirty="0">
                <a:solidFill>
                  <a:schemeClr val="bg1"/>
                </a:solidFill>
              </a:rPr>
              <a:t>Compilador </a:t>
            </a:r>
            <a:endParaRPr lang="en" b="1" dirty="0">
              <a:solidFill>
                <a:schemeClr val="bg1"/>
              </a:solidFill>
            </a:endParaRPr>
          </a:p>
        </p:txBody>
      </p:sp>
      <p:sp>
        <p:nvSpPr>
          <p:cNvPr id="27"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22" name="Rectangle 21"/>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Shape 337"/>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338" name="Shape 338"/>
          <p:cNvSpPr txBox="1">
            <a:spLocks noGrp="1"/>
          </p:cNvSpPr>
          <p:nvPr>
            <p:ph type="body" idx="1"/>
          </p:nvPr>
        </p:nvSpPr>
        <p:spPr>
          <a:xfrm>
            <a:off x="311700" y="1152475"/>
            <a:ext cx="3695035" cy="3416400"/>
          </a:xfrm>
          <a:prstGeom prst="rect">
            <a:avLst/>
          </a:prstGeom>
        </p:spPr>
        <p:txBody>
          <a:bodyPr lIns="91425" tIns="91425" rIns="91425" bIns="91425" anchor="t" anchorCtr="0">
            <a:noAutofit/>
          </a:bodyPr>
          <a:lstStyle/>
          <a:p>
            <a:pPr lvl="0" rtl="0">
              <a:spcBef>
                <a:spcPts val="0"/>
              </a:spcBef>
              <a:spcAft>
                <a:spcPts val="0"/>
              </a:spcAft>
              <a:buNone/>
            </a:pPr>
            <a:r>
              <a:rPr lang="en" sz="1400" i="1" dirty="0">
                <a:solidFill>
                  <a:schemeClr val="bg1"/>
                </a:solidFill>
              </a:rPr>
              <a:t>“El único problema de la informática teórica es que no hay ordenadores teóricos.”     </a:t>
            </a:r>
            <a:r>
              <a:rPr lang="en" sz="1400" dirty="0">
                <a:solidFill>
                  <a:schemeClr val="bg1"/>
                </a:solidFill>
              </a:rPr>
              <a:t>Andy Thomason.</a:t>
            </a:r>
          </a:p>
          <a:p>
            <a:pPr lvl="0" rtl="0">
              <a:spcBef>
                <a:spcPts val="0"/>
              </a:spcBef>
              <a:spcAft>
                <a:spcPts val="0"/>
              </a:spcAft>
              <a:buNone/>
            </a:pPr>
            <a:endParaRPr dirty="0">
              <a:solidFill>
                <a:schemeClr val="bg1"/>
              </a:solidFill>
            </a:endParaRPr>
          </a:p>
          <a:p>
            <a:pPr lvl="0" rtl="0">
              <a:spcBef>
                <a:spcPts val="0"/>
              </a:spcBef>
              <a:spcAft>
                <a:spcPts val="0"/>
              </a:spcAft>
              <a:buNone/>
            </a:pPr>
            <a:r>
              <a:rPr lang="en" dirty="0">
                <a:solidFill>
                  <a:schemeClr val="bg1"/>
                </a:solidFill>
              </a:rPr>
              <a:t>CPU pipeline.                             </a:t>
            </a:r>
            <a:r>
              <a:rPr lang="en" sz="1400" dirty="0">
                <a:solidFill>
                  <a:schemeClr val="bg1"/>
                </a:solidFill>
              </a:rPr>
              <a:t>¡No ayudes al compilador!                     ¡¡Pero no mates al ordenador!!</a:t>
            </a:r>
          </a:p>
          <a:p>
            <a:pPr lvl="0" rtl="0">
              <a:spcBef>
                <a:spcPts val="0"/>
              </a:spcBef>
              <a:spcAft>
                <a:spcPts val="0"/>
              </a:spcAft>
              <a:buNone/>
            </a:pPr>
            <a:endParaRPr dirty="0">
              <a:solidFill>
                <a:schemeClr val="bg1"/>
              </a:solidFill>
            </a:endParaRPr>
          </a:p>
          <a:p>
            <a:pPr lvl="0" rtl="0">
              <a:spcBef>
                <a:spcPts val="0"/>
              </a:spcBef>
              <a:buNone/>
            </a:pPr>
            <a:endParaRPr dirty="0">
              <a:solidFill>
                <a:schemeClr val="bg1"/>
              </a:solidFill>
            </a:endParaRPr>
          </a:p>
        </p:txBody>
      </p:sp>
      <p:sp>
        <p:nvSpPr>
          <p:cNvPr id="339" name="Shape 33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4</a:t>
            </a:fld>
            <a:endParaRPr lang="en"/>
          </a:p>
        </p:txBody>
      </p:sp>
      <p:pic>
        <p:nvPicPr>
          <p:cNvPr id="340" name="Shape 340"/>
          <p:cNvPicPr preferRelativeResize="0"/>
          <p:nvPr/>
        </p:nvPicPr>
        <p:blipFill>
          <a:blip r:embed="rId3">
            <a:alphaModFix/>
          </a:blip>
          <a:stretch>
            <a:fillRect/>
          </a:stretch>
        </p:blipFill>
        <p:spPr>
          <a:xfrm>
            <a:off x="4731750" y="916952"/>
            <a:ext cx="3571875" cy="3419475"/>
          </a:xfrm>
          <a:prstGeom prst="rect">
            <a:avLst/>
          </a:prstGeom>
          <a:solidFill>
            <a:schemeClr val="bg1"/>
          </a:solidFill>
          <a:ln>
            <a:solidFill>
              <a:schemeClr val="accent1">
                <a:shade val="50000"/>
              </a:schemeClr>
            </a:solidFill>
          </a:ln>
        </p:spPr>
      </p:pic>
      <p:sp>
        <p:nvSpPr>
          <p:cNvPr id="341" name="Shape 341"/>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b="1" dirty="0">
                <a:solidFill>
                  <a:srgbClr val="FFFFFF"/>
                </a:solidFill>
              </a:rPr>
              <a:t>2) Conoce tu hardware: CPU</a:t>
            </a:r>
          </a:p>
        </p:txBody>
      </p:sp>
      <p:sp>
        <p:nvSpPr>
          <p:cNvPr id="7"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6"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7"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8"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9" name="Imagen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0"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3"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22" name="Rectangle 21"/>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Shape 346"/>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347" name="Shape 347"/>
          <p:cNvSpPr txBox="1">
            <a:spLocks noGrp="1"/>
          </p:cNvSpPr>
          <p:nvPr>
            <p:ph type="body" idx="1"/>
          </p:nvPr>
        </p:nvSpPr>
        <p:spPr>
          <a:xfrm>
            <a:off x="311700" y="1152475"/>
            <a:ext cx="4246500" cy="3416400"/>
          </a:xfrm>
          <a:prstGeom prst="rect">
            <a:avLst/>
          </a:prstGeom>
        </p:spPr>
        <p:txBody>
          <a:bodyPr lIns="91425" tIns="91425" rIns="91425" bIns="91425" anchor="t" anchorCtr="0">
            <a:noAutofit/>
          </a:bodyPr>
          <a:lstStyle/>
          <a:p>
            <a:pPr lvl="0" rtl="0">
              <a:spcBef>
                <a:spcPts val="0"/>
              </a:spcBef>
              <a:spcAft>
                <a:spcPts val="0"/>
              </a:spcAft>
              <a:buNone/>
            </a:pPr>
            <a:r>
              <a:rPr lang="en" sz="1400" i="1" dirty="0">
                <a:solidFill>
                  <a:schemeClr val="bg1"/>
                </a:solidFill>
              </a:rPr>
              <a:t>“El único problema de la informática teórica </a:t>
            </a:r>
          </a:p>
          <a:p>
            <a:pPr lvl="0" rtl="0">
              <a:spcBef>
                <a:spcPts val="0"/>
              </a:spcBef>
              <a:spcAft>
                <a:spcPts val="0"/>
              </a:spcAft>
              <a:buNone/>
            </a:pPr>
            <a:r>
              <a:rPr lang="en" sz="1400" i="1" dirty="0">
                <a:solidFill>
                  <a:schemeClr val="bg1"/>
                </a:solidFill>
              </a:rPr>
              <a:t>es que no hay ordenadores teóricos.” </a:t>
            </a:r>
          </a:p>
          <a:p>
            <a:pPr lvl="0" rtl="0">
              <a:spcBef>
                <a:spcPts val="0"/>
              </a:spcBef>
              <a:spcAft>
                <a:spcPts val="0"/>
              </a:spcAft>
              <a:buNone/>
            </a:pPr>
            <a:r>
              <a:rPr lang="en" sz="1400" dirty="0">
                <a:solidFill>
                  <a:schemeClr val="bg1"/>
                </a:solidFill>
              </a:rPr>
              <a:t>Andy Thomason.</a:t>
            </a:r>
          </a:p>
          <a:p>
            <a:pPr lvl="0" rtl="0">
              <a:spcBef>
                <a:spcPts val="0"/>
              </a:spcBef>
              <a:spcAft>
                <a:spcPts val="0"/>
              </a:spcAft>
              <a:buNone/>
            </a:pPr>
            <a:endParaRPr dirty="0">
              <a:solidFill>
                <a:schemeClr val="bg1"/>
              </a:solidFill>
            </a:endParaRPr>
          </a:p>
          <a:p>
            <a:pPr lvl="0" rtl="0">
              <a:spcBef>
                <a:spcPts val="0"/>
              </a:spcBef>
              <a:spcAft>
                <a:spcPts val="0"/>
              </a:spcAft>
              <a:buNone/>
            </a:pPr>
            <a:r>
              <a:rPr lang="en" dirty="0">
                <a:solidFill>
                  <a:schemeClr val="bg1"/>
                </a:solidFill>
              </a:rPr>
              <a:t>CPU pipeline. </a:t>
            </a:r>
          </a:p>
          <a:p>
            <a:pPr lvl="0" rtl="0">
              <a:spcBef>
                <a:spcPts val="0"/>
              </a:spcBef>
              <a:spcAft>
                <a:spcPts val="0"/>
              </a:spcAft>
              <a:buNone/>
            </a:pPr>
            <a:r>
              <a:rPr lang="en" sz="1400" dirty="0">
                <a:solidFill>
                  <a:schemeClr val="bg1"/>
                </a:solidFill>
              </a:rPr>
              <a:t>¡No ayudes al compilador!</a:t>
            </a:r>
          </a:p>
          <a:p>
            <a:pPr lvl="0" rtl="0">
              <a:spcBef>
                <a:spcPts val="0"/>
              </a:spcBef>
              <a:spcAft>
                <a:spcPts val="0"/>
              </a:spcAft>
              <a:buNone/>
            </a:pPr>
            <a:r>
              <a:rPr lang="en" sz="1400" dirty="0">
                <a:solidFill>
                  <a:schemeClr val="bg1"/>
                </a:solidFill>
              </a:rPr>
              <a:t>¡¡Pero no mates al ordenador!!</a:t>
            </a:r>
          </a:p>
          <a:p>
            <a:pPr lvl="0" rtl="0">
              <a:spcBef>
                <a:spcPts val="0"/>
              </a:spcBef>
              <a:spcAft>
                <a:spcPts val="0"/>
              </a:spcAft>
              <a:buNone/>
            </a:pPr>
            <a:endParaRPr dirty="0">
              <a:solidFill>
                <a:schemeClr val="bg1"/>
              </a:solidFill>
            </a:endParaRPr>
          </a:p>
          <a:p>
            <a:pPr lvl="0" rtl="0">
              <a:spcBef>
                <a:spcPts val="0"/>
              </a:spcBef>
              <a:buNone/>
            </a:pPr>
            <a:r>
              <a:rPr lang="en" dirty="0">
                <a:solidFill>
                  <a:schemeClr val="bg1"/>
                </a:solidFill>
              </a:rPr>
              <a:t>Concurrencia.</a:t>
            </a:r>
          </a:p>
        </p:txBody>
      </p:sp>
      <p:pic>
        <p:nvPicPr>
          <p:cNvPr id="348" name="Shape 348"/>
          <p:cNvPicPr preferRelativeResize="0"/>
          <p:nvPr/>
        </p:nvPicPr>
        <p:blipFill rotWithShape="1">
          <a:blip r:embed="rId3">
            <a:alphaModFix/>
          </a:blip>
          <a:srcRect l="2189" t="1716" r="1498" b="3053"/>
          <a:stretch/>
        </p:blipFill>
        <p:spPr>
          <a:xfrm>
            <a:off x="4039263" y="817081"/>
            <a:ext cx="4723074" cy="3618714"/>
          </a:xfrm>
          <a:prstGeom prst="rect">
            <a:avLst/>
          </a:prstGeom>
          <a:solidFill>
            <a:schemeClr val="lt1"/>
          </a:solidFill>
          <a:ln>
            <a:solidFill>
              <a:schemeClr val="accent1">
                <a:shade val="50000"/>
              </a:schemeClr>
            </a:solidFill>
          </a:ln>
        </p:spPr>
      </p:pic>
      <p:sp>
        <p:nvSpPr>
          <p:cNvPr id="349" name="Shape 3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5</a:t>
            </a:fld>
            <a:endParaRPr lang="en"/>
          </a:p>
        </p:txBody>
      </p:sp>
      <p:sp>
        <p:nvSpPr>
          <p:cNvPr id="350" name="Shape 350"/>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2) Conoce tu hardware: CPU</a:t>
            </a:r>
          </a:p>
        </p:txBody>
      </p:sp>
      <p:sp>
        <p:nvSpPr>
          <p:cNvPr id="7"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6"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7"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8"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9" name="Imagen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0"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3"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4" name="Rectangle 33"/>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Shape 360"/>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361" name="Shape 361"/>
          <p:cNvSpPr txBox="1">
            <a:spLocks noGrp="1"/>
          </p:cNvSpPr>
          <p:nvPr>
            <p:ph type="body" idx="1"/>
          </p:nvPr>
        </p:nvSpPr>
        <p:spPr>
          <a:xfrm>
            <a:off x="311700" y="1152475"/>
            <a:ext cx="4246500" cy="3416400"/>
          </a:xfrm>
          <a:prstGeom prst="rect">
            <a:avLst/>
          </a:prstGeom>
        </p:spPr>
        <p:txBody>
          <a:bodyPr lIns="91425" tIns="91425" rIns="91425" bIns="91425" anchor="t" anchorCtr="0">
            <a:noAutofit/>
          </a:bodyPr>
          <a:lstStyle/>
          <a:p>
            <a:pPr lvl="0" rtl="0">
              <a:spcBef>
                <a:spcPts val="0"/>
              </a:spcBef>
              <a:spcAft>
                <a:spcPts val="0"/>
              </a:spcAft>
              <a:buNone/>
            </a:pPr>
            <a:r>
              <a:rPr lang="en" sz="1400" i="1" dirty="0">
                <a:solidFill>
                  <a:schemeClr val="bg1"/>
                </a:solidFill>
              </a:rPr>
              <a:t>“El único problema de la informática teórica </a:t>
            </a:r>
          </a:p>
          <a:p>
            <a:pPr lvl="0" rtl="0">
              <a:spcBef>
                <a:spcPts val="0"/>
              </a:spcBef>
              <a:spcAft>
                <a:spcPts val="0"/>
              </a:spcAft>
              <a:buNone/>
            </a:pPr>
            <a:r>
              <a:rPr lang="en" sz="1400" i="1" dirty="0">
                <a:solidFill>
                  <a:schemeClr val="bg1"/>
                </a:solidFill>
              </a:rPr>
              <a:t>es que no hay ordenadores teóricos.” </a:t>
            </a:r>
          </a:p>
          <a:p>
            <a:pPr lvl="0" rtl="0">
              <a:spcBef>
                <a:spcPts val="0"/>
              </a:spcBef>
              <a:spcAft>
                <a:spcPts val="0"/>
              </a:spcAft>
              <a:buNone/>
            </a:pPr>
            <a:r>
              <a:rPr lang="en" sz="1400" dirty="0">
                <a:solidFill>
                  <a:schemeClr val="bg1"/>
                </a:solidFill>
              </a:rPr>
              <a:t>Andy Thomason.</a:t>
            </a:r>
          </a:p>
          <a:p>
            <a:pPr lvl="0" rtl="0">
              <a:spcBef>
                <a:spcPts val="0"/>
              </a:spcBef>
              <a:spcAft>
                <a:spcPts val="0"/>
              </a:spcAft>
              <a:buNone/>
            </a:pPr>
            <a:endParaRPr dirty="0">
              <a:solidFill>
                <a:schemeClr val="bg1"/>
              </a:solidFill>
            </a:endParaRPr>
          </a:p>
          <a:p>
            <a:pPr lvl="0" rtl="0">
              <a:spcBef>
                <a:spcPts val="0"/>
              </a:spcBef>
              <a:spcAft>
                <a:spcPts val="0"/>
              </a:spcAft>
              <a:buNone/>
            </a:pPr>
            <a:r>
              <a:rPr lang="en" dirty="0">
                <a:solidFill>
                  <a:schemeClr val="bg1"/>
                </a:solidFill>
              </a:rPr>
              <a:t>CPU pipeline. </a:t>
            </a:r>
          </a:p>
          <a:p>
            <a:pPr lvl="0" rtl="0">
              <a:spcBef>
                <a:spcPts val="0"/>
              </a:spcBef>
              <a:spcAft>
                <a:spcPts val="0"/>
              </a:spcAft>
              <a:buNone/>
            </a:pPr>
            <a:r>
              <a:rPr lang="en" sz="1400" dirty="0">
                <a:solidFill>
                  <a:schemeClr val="bg1"/>
                </a:solidFill>
              </a:rPr>
              <a:t>¡No ayudes al compilador!</a:t>
            </a:r>
          </a:p>
          <a:p>
            <a:pPr lvl="0" rtl="0">
              <a:spcBef>
                <a:spcPts val="0"/>
              </a:spcBef>
              <a:spcAft>
                <a:spcPts val="0"/>
              </a:spcAft>
              <a:buNone/>
            </a:pPr>
            <a:r>
              <a:rPr lang="en" sz="1400" dirty="0">
                <a:solidFill>
                  <a:schemeClr val="bg1"/>
                </a:solidFill>
              </a:rPr>
              <a:t>¡¡Pero no mates al ordenador!!</a:t>
            </a:r>
          </a:p>
          <a:p>
            <a:pPr lvl="0" rtl="0">
              <a:spcBef>
                <a:spcPts val="0"/>
              </a:spcBef>
              <a:spcAft>
                <a:spcPts val="0"/>
              </a:spcAft>
              <a:buNone/>
            </a:pPr>
            <a:endParaRPr dirty="0">
              <a:solidFill>
                <a:schemeClr val="bg1"/>
              </a:solidFill>
            </a:endParaRPr>
          </a:p>
          <a:p>
            <a:pPr lvl="0" rtl="0">
              <a:spcBef>
                <a:spcPts val="0"/>
              </a:spcBef>
              <a:buNone/>
            </a:pPr>
            <a:r>
              <a:rPr lang="en" dirty="0">
                <a:solidFill>
                  <a:schemeClr val="bg1"/>
                </a:solidFill>
              </a:rPr>
              <a:t>Concurrencia… ¡Já!</a:t>
            </a:r>
          </a:p>
        </p:txBody>
      </p:sp>
      <p:sp>
        <p:nvSpPr>
          <p:cNvPr id="362" name="Shape 36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6</a:t>
            </a:fld>
            <a:endParaRPr lang="en"/>
          </a:p>
        </p:txBody>
      </p:sp>
      <p:sp>
        <p:nvSpPr>
          <p:cNvPr id="363" name="Shape 363"/>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2) Conoce tu hardware: CPU</a:t>
            </a:r>
          </a:p>
        </p:txBody>
      </p:sp>
      <p:grpSp>
        <p:nvGrpSpPr>
          <p:cNvPr id="2" name="Group 1"/>
          <p:cNvGrpSpPr/>
          <p:nvPr/>
        </p:nvGrpSpPr>
        <p:grpSpPr>
          <a:xfrm>
            <a:off x="3960664" y="981866"/>
            <a:ext cx="4931258" cy="3281993"/>
            <a:chOff x="3960664" y="854648"/>
            <a:chExt cx="4931258" cy="3281993"/>
          </a:xfrm>
        </p:grpSpPr>
        <p:grpSp>
          <p:nvGrpSpPr>
            <p:cNvPr id="355" name="Shape 355"/>
            <p:cNvGrpSpPr/>
            <p:nvPr/>
          </p:nvGrpSpPr>
          <p:grpSpPr>
            <a:xfrm>
              <a:off x="3960664" y="854648"/>
              <a:ext cx="4931258" cy="3281993"/>
              <a:chOff x="4487327" y="1173473"/>
              <a:chExt cx="4580400" cy="3395400"/>
            </a:xfrm>
          </p:grpSpPr>
          <p:sp>
            <p:nvSpPr>
              <p:cNvPr id="356" name="Shape 356"/>
              <p:cNvSpPr/>
              <p:nvPr/>
            </p:nvSpPr>
            <p:spPr>
              <a:xfrm>
                <a:off x="4487327" y="1173473"/>
                <a:ext cx="4580400" cy="3395400"/>
              </a:xfrm>
              <a:prstGeom prst="rect">
                <a:avLst/>
              </a:prstGeom>
              <a:solidFill>
                <a:srgbClr val="434343"/>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357" name="Shape 35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519399" y="1219216"/>
                <a:ext cx="4508515" cy="3313740"/>
              </a:xfrm>
              <a:prstGeom prst="rect">
                <a:avLst/>
              </a:prstGeom>
              <a:noFill/>
              <a:ln>
                <a:noFill/>
              </a:ln>
            </p:spPr>
          </p:pic>
        </p:grpSp>
        <p:sp>
          <p:nvSpPr>
            <p:cNvPr id="358" name="Shape 358"/>
            <p:cNvSpPr/>
            <p:nvPr/>
          </p:nvSpPr>
          <p:spPr>
            <a:xfrm rot="5400000">
              <a:off x="5743475" y="2590328"/>
              <a:ext cx="323400" cy="2248500"/>
            </a:xfrm>
            <a:prstGeom prst="rect">
              <a:avLst/>
            </a:prstGeom>
            <a:solidFill>
              <a:srgbClr val="FFFFF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59" name="Shape 359"/>
            <p:cNvSpPr/>
            <p:nvPr/>
          </p:nvSpPr>
          <p:spPr>
            <a:xfrm>
              <a:off x="4449700" y="1304378"/>
              <a:ext cx="331200" cy="2248500"/>
            </a:xfrm>
            <a:prstGeom prst="rect">
              <a:avLst/>
            </a:prstGeom>
            <a:solidFill>
              <a:srgbClr val="FFFFF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64" name="Shape 364"/>
            <p:cNvSpPr txBox="1"/>
            <p:nvPr/>
          </p:nvSpPr>
          <p:spPr>
            <a:xfrm>
              <a:off x="5467475" y="3700103"/>
              <a:ext cx="710100" cy="220800"/>
            </a:xfrm>
            <a:prstGeom prst="rect">
              <a:avLst/>
            </a:prstGeom>
            <a:noFill/>
            <a:ln>
              <a:noFill/>
            </a:ln>
          </p:spPr>
          <p:txBody>
            <a:bodyPr lIns="91425" tIns="91425" rIns="91425" bIns="91425" anchor="t" anchorCtr="0">
              <a:noAutofit/>
            </a:bodyPr>
            <a:lstStyle/>
            <a:p>
              <a:pPr lvl="0">
                <a:spcBef>
                  <a:spcPts val="0"/>
                </a:spcBef>
                <a:buNone/>
              </a:pPr>
              <a:r>
                <a:rPr lang="en" sz="800"/>
                <a:t># Hebras</a:t>
              </a:r>
            </a:p>
          </p:txBody>
        </p:sp>
        <p:sp>
          <p:nvSpPr>
            <p:cNvPr id="365" name="Shape 365"/>
            <p:cNvSpPr txBox="1"/>
            <p:nvPr/>
          </p:nvSpPr>
          <p:spPr>
            <a:xfrm>
              <a:off x="7497600" y="2285178"/>
              <a:ext cx="1078500" cy="534000"/>
            </a:xfrm>
            <a:prstGeom prst="rect">
              <a:avLst/>
            </a:prstGeom>
            <a:solidFill>
              <a:srgbClr val="FFFFFF"/>
            </a:solidFill>
            <a:ln>
              <a:noFill/>
            </a:ln>
          </p:spPr>
          <p:txBody>
            <a:bodyPr lIns="91425" tIns="91425" rIns="91425" bIns="91425" anchor="t" anchorCtr="0">
              <a:noAutofit/>
            </a:bodyPr>
            <a:lstStyle/>
            <a:p>
              <a:pPr lvl="0">
                <a:spcBef>
                  <a:spcPts val="0"/>
                </a:spcBef>
                <a:buNone/>
              </a:pPr>
              <a:r>
                <a:rPr lang="en" sz="1100"/>
                <a:t>Más lento que </a:t>
              </a:r>
            </a:p>
            <a:p>
              <a:pPr lvl="0" rtl="0">
                <a:spcBef>
                  <a:spcPts val="0"/>
                </a:spcBef>
                <a:buNone/>
              </a:pPr>
              <a:r>
                <a:rPr lang="en" sz="1100"/>
                <a:t>1 core</a:t>
              </a:r>
            </a:p>
          </p:txBody>
        </p:sp>
        <p:sp>
          <p:nvSpPr>
            <p:cNvPr id="366" name="Shape 366"/>
            <p:cNvSpPr txBox="1"/>
            <p:nvPr/>
          </p:nvSpPr>
          <p:spPr>
            <a:xfrm>
              <a:off x="7531650" y="1617078"/>
              <a:ext cx="1078500" cy="534000"/>
            </a:xfrm>
            <a:prstGeom prst="rect">
              <a:avLst/>
            </a:prstGeom>
            <a:solidFill>
              <a:srgbClr val="FFFFFF"/>
            </a:solidFill>
            <a:ln>
              <a:noFill/>
            </a:ln>
          </p:spPr>
          <p:txBody>
            <a:bodyPr lIns="91425" tIns="91425" rIns="91425" bIns="91425" anchor="t" anchorCtr="0">
              <a:noAutofit/>
            </a:bodyPr>
            <a:lstStyle/>
            <a:p>
              <a:pPr lvl="0" rtl="0">
                <a:spcBef>
                  <a:spcPts val="0"/>
                </a:spcBef>
                <a:buNone/>
              </a:pPr>
              <a:r>
                <a:rPr lang="en" sz="1100"/>
                <a:t>Más rápido que 1 core</a:t>
              </a:r>
            </a:p>
          </p:txBody>
        </p:sp>
        <p:sp>
          <p:nvSpPr>
            <p:cNvPr id="367" name="Shape 367"/>
            <p:cNvSpPr txBox="1"/>
            <p:nvPr/>
          </p:nvSpPr>
          <p:spPr>
            <a:xfrm>
              <a:off x="5022875" y="1154103"/>
              <a:ext cx="1441500" cy="220800"/>
            </a:xfrm>
            <a:prstGeom prst="rect">
              <a:avLst/>
            </a:prstGeom>
            <a:solidFill>
              <a:srgbClr val="FFFFFF"/>
            </a:solidFill>
            <a:ln>
              <a:noFill/>
            </a:ln>
          </p:spPr>
          <p:txBody>
            <a:bodyPr lIns="91425" tIns="91425" rIns="91425" bIns="91425" anchor="t" anchorCtr="0">
              <a:noAutofit/>
            </a:bodyPr>
            <a:lstStyle/>
            <a:p>
              <a:pPr lvl="0" rtl="0">
                <a:spcBef>
                  <a:spcPts val="0"/>
                </a:spcBef>
                <a:buNone/>
              </a:pPr>
              <a:r>
                <a:rPr lang="en" sz="1100"/>
                <a:t>Mejora de velocidad</a:t>
              </a:r>
            </a:p>
          </p:txBody>
        </p:sp>
        <p:sp>
          <p:nvSpPr>
            <p:cNvPr id="368" name="Shape 368"/>
            <p:cNvSpPr txBox="1"/>
            <p:nvPr/>
          </p:nvSpPr>
          <p:spPr>
            <a:xfrm rot="-5400000">
              <a:off x="3558450" y="2385253"/>
              <a:ext cx="1754100" cy="220800"/>
            </a:xfrm>
            <a:prstGeom prst="rect">
              <a:avLst/>
            </a:prstGeom>
            <a:noFill/>
            <a:ln>
              <a:noFill/>
            </a:ln>
          </p:spPr>
          <p:txBody>
            <a:bodyPr lIns="91425" tIns="91425" rIns="91425" bIns="91425" anchor="t" anchorCtr="0">
              <a:noAutofit/>
            </a:bodyPr>
            <a:lstStyle/>
            <a:p>
              <a:pPr lvl="0" rtl="0">
                <a:spcBef>
                  <a:spcPts val="0"/>
                </a:spcBef>
                <a:buNone/>
              </a:pPr>
              <a:r>
                <a:rPr lang="en" sz="1100"/>
                <a:t>Incremento en velocidad</a:t>
              </a:r>
            </a:p>
          </p:txBody>
        </p:sp>
        <p:sp>
          <p:nvSpPr>
            <p:cNvPr id="369" name="Shape 369"/>
            <p:cNvSpPr txBox="1"/>
            <p:nvPr/>
          </p:nvSpPr>
          <p:spPr>
            <a:xfrm>
              <a:off x="4482000" y="1230853"/>
              <a:ext cx="464700" cy="2169600"/>
            </a:xfrm>
            <a:prstGeom prst="rect">
              <a:avLst/>
            </a:prstGeom>
            <a:noFill/>
            <a:ln>
              <a:noFill/>
            </a:ln>
          </p:spPr>
          <p:txBody>
            <a:bodyPr lIns="91425" tIns="91425" rIns="91425" bIns="91425" anchor="t" anchorCtr="0">
              <a:noAutofit/>
            </a:bodyPr>
            <a:lstStyle/>
            <a:p>
              <a:pPr lvl="0">
                <a:spcBef>
                  <a:spcPts val="0"/>
                </a:spcBef>
                <a:buNone/>
              </a:pPr>
              <a:r>
                <a:rPr lang="en" sz="1000"/>
                <a:t>1.6</a:t>
              </a:r>
            </a:p>
            <a:p>
              <a:pPr lvl="0">
                <a:spcBef>
                  <a:spcPts val="0"/>
                </a:spcBef>
                <a:buNone/>
              </a:pPr>
              <a:endParaRPr sz="700"/>
            </a:p>
            <a:p>
              <a:pPr lvl="0">
                <a:spcBef>
                  <a:spcPts val="0"/>
                </a:spcBef>
                <a:buNone/>
              </a:pPr>
              <a:r>
                <a:rPr lang="en" sz="1000"/>
                <a:t>1.4</a:t>
              </a:r>
            </a:p>
            <a:p>
              <a:pPr lvl="0">
                <a:spcBef>
                  <a:spcPts val="0"/>
                </a:spcBef>
                <a:buNone/>
              </a:pPr>
              <a:endParaRPr sz="700"/>
            </a:p>
            <a:p>
              <a:pPr lvl="0">
                <a:spcBef>
                  <a:spcPts val="0"/>
                </a:spcBef>
                <a:buNone/>
              </a:pPr>
              <a:r>
                <a:rPr lang="en" sz="1000"/>
                <a:t>1.2</a:t>
              </a:r>
            </a:p>
            <a:p>
              <a:pPr lvl="0">
                <a:spcBef>
                  <a:spcPts val="0"/>
                </a:spcBef>
                <a:buNone/>
              </a:pPr>
              <a:endParaRPr sz="700"/>
            </a:p>
            <a:p>
              <a:pPr lvl="0">
                <a:spcBef>
                  <a:spcPts val="0"/>
                </a:spcBef>
                <a:buNone/>
              </a:pPr>
              <a:r>
                <a:rPr lang="en" sz="1000"/>
                <a:t>   1</a:t>
              </a:r>
            </a:p>
            <a:p>
              <a:pPr lvl="0">
                <a:spcBef>
                  <a:spcPts val="0"/>
                </a:spcBef>
                <a:buNone/>
              </a:pPr>
              <a:endParaRPr sz="700"/>
            </a:p>
            <a:p>
              <a:pPr lvl="0">
                <a:spcBef>
                  <a:spcPts val="0"/>
                </a:spcBef>
                <a:buNone/>
              </a:pPr>
              <a:r>
                <a:rPr lang="en" sz="1000"/>
                <a:t>0.8</a:t>
              </a:r>
            </a:p>
            <a:p>
              <a:pPr lvl="0">
                <a:spcBef>
                  <a:spcPts val="0"/>
                </a:spcBef>
                <a:buNone/>
              </a:pPr>
              <a:endParaRPr sz="700"/>
            </a:p>
            <a:p>
              <a:pPr lvl="0">
                <a:spcBef>
                  <a:spcPts val="0"/>
                </a:spcBef>
                <a:buNone/>
              </a:pPr>
              <a:r>
                <a:rPr lang="en" sz="1000"/>
                <a:t>0.6</a:t>
              </a:r>
            </a:p>
            <a:p>
              <a:pPr lvl="0">
                <a:spcBef>
                  <a:spcPts val="0"/>
                </a:spcBef>
                <a:buNone/>
              </a:pPr>
              <a:endParaRPr sz="700"/>
            </a:p>
            <a:p>
              <a:pPr lvl="0">
                <a:spcBef>
                  <a:spcPts val="0"/>
                </a:spcBef>
                <a:buNone/>
              </a:pPr>
              <a:r>
                <a:rPr lang="en" sz="1000"/>
                <a:t>0.4</a:t>
              </a:r>
            </a:p>
            <a:p>
              <a:pPr lvl="0">
                <a:spcBef>
                  <a:spcPts val="0"/>
                </a:spcBef>
                <a:buNone/>
              </a:pPr>
              <a:endParaRPr sz="700"/>
            </a:p>
            <a:p>
              <a:pPr lvl="0">
                <a:spcBef>
                  <a:spcPts val="0"/>
                </a:spcBef>
                <a:buNone/>
              </a:pPr>
              <a:r>
                <a:rPr lang="en" sz="1000"/>
                <a:t>0.2</a:t>
              </a:r>
            </a:p>
          </p:txBody>
        </p:sp>
        <p:sp>
          <p:nvSpPr>
            <p:cNvPr id="370" name="Shape 370"/>
            <p:cNvSpPr txBox="1"/>
            <p:nvPr/>
          </p:nvSpPr>
          <p:spPr>
            <a:xfrm>
              <a:off x="4634400" y="3399853"/>
              <a:ext cx="2481900" cy="220800"/>
            </a:xfrm>
            <a:prstGeom prst="rect">
              <a:avLst/>
            </a:prstGeom>
            <a:noFill/>
            <a:ln>
              <a:noFill/>
            </a:ln>
          </p:spPr>
          <p:txBody>
            <a:bodyPr lIns="91425" tIns="91425" rIns="91425" bIns="91425" anchor="t" anchorCtr="0">
              <a:noAutofit/>
            </a:bodyPr>
            <a:lstStyle/>
            <a:p>
              <a:pPr lvl="0" rtl="0">
                <a:spcBef>
                  <a:spcPts val="0"/>
                </a:spcBef>
                <a:buNone/>
              </a:pPr>
              <a:r>
                <a:rPr lang="en" sz="1000"/>
                <a:t>0           5        10        15        20       25</a:t>
              </a:r>
            </a:p>
          </p:txBody>
        </p:sp>
      </p:grpSp>
      <p:sp>
        <p:nvSpPr>
          <p:cNvPr id="18"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20"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27"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28"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29"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30" name="Imagen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31"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35"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26" name="Rectangle 25"/>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Shape 375"/>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376" name="Shape 376"/>
          <p:cNvSpPr txBox="1">
            <a:spLocks noGrp="1"/>
          </p:cNvSpPr>
          <p:nvPr>
            <p:ph type="body" idx="1"/>
          </p:nvPr>
        </p:nvSpPr>
        <p:spPr>
          <a:xfrm>
            <a:off x="249300" y="1152475"/>
            <a:ext cx="4246500" cy="3114600"/>
          </a:xfrm>
          <a:prstGeom prst="rect">
            <a:avLst/>
          </a:prstGeom>
        </p:spPr>
        <p:txBody>
          <a:bodyPr lIns="91425" tIns="91425" rIns="91425" bIns="91425" anchor="t" anchorCtr="0">
            <a:noAutofit/>
          </a:bodyPr>
          <a:lstStyle/>
          <a:p>
            <a:pPr lvl="0">
              <a:spcBef>
                <a:spcPts val="0"/>
              </a:spcBef>
              <a:buNone/>
            </a:pPr>
            <a:r>
              <a:rPr lang="en" dirty="0">
                <a:solidFill>
                  <a:schemeClr val="bg1"/>
                </a:solidFill>
              </a:rPr>
              <a:t>CPUs rápidos:</a:t>
            </a:r>
          </a:p>
          <a:p>
            <a:pPr marL="514350" lvl="0" indent="-285750" rtl="0">
              <a:spcBef>
                <a:spcPts val="0"/>
              </a:spcBef>
              <a:buClr>
                <a:schemeClr val="bg1"/>
              </a:buClr>
              <a:buFont typeface="Arial" panose="020B0604020202020204" pitchFamily="34" charset="0"/>
              <a:buChar char="•"/>
            </a:pPr>
            <a:r>
              <a:rPr lang="en" dirty="0">
                <a:solidFill>
                  <a:schemeClr val="bg1"/>
                </a:solidFill>
              </a:rPr>
              <a:t>1.000.000.000 cycles/second</a:t>
            </a:r>
          </a:p>
          <a:p>
            <a:pPr marL="514350" lvl="0" indent="-285750" rtl="0">
              <a:spcBef>
                <a:spcPts val="0"/>
              </a:spcBef>
              <a:buClr>
                <a:schemeClr val="bg1"/>
              </a:buClr>
              <a:buFont typeface="Arial" panose="020B0604020202020204" pitchFamily="34" charset="0"/>
              <a:buChar char="•"/>
            </a:pPr>
            <a:r>
              <a:rPr lang="en" dirty="0">
                <a:solidFill>
                  <a:schemeClr val="bg1"/>
                </a:solidFill>
              </a:rPr>
              <a:t>12+ cores per socket</a:t>
            </a:r>
          </a:p>
          <a:p>
            <a:pPr marL="514350" lvl="0" indent="-285750" rtl="0">
              <a:spcBef>
                <a:spcPts val="0"/>
              </a:spcBef>
              <a:buClr>
                <a:schemeClr val="bg1"/>
              </a:buClr>
              <a:buFont typeface="Arial" panose="020B0604020202020204" pitchFamily="34" charset="0"/>
              <a:buChar char="•"/>
            </a:pPr>
            <a:r>
              <a:rPr lang="en" dirty="0">
                <a:solidFill>
                  <a:schemeClr val="bg1"/>
                </a:solidFill>
              </a:rPr>
              <a:t>3+ execution ports per core</a:t>
            </a:r>
          </a:p>
          <a:p>
            <a:pPr marL="514350" lvl="0" indent="-285750" rtl="0">
              <a:spcBef>
                <a:spcPts val="0"/>
              </a:spcBef>
              <a:buClr>
                <a:schemeClr val="bg1"/>
              </a:buClr>
              <a:buFont typeface="Arial" panose="020B0604020202020204" pitchFamily="34" charset="0"/>
              <a:buChar char="•"/>
            </a:pPr>
            <a:r>
              <a:rPr lang="en" dirty="0">
                <a:solidFill>
                  <a:schemeClr val="bg1"/>
                </a:solidFill>
              </a:rPr>
              <a:t>36.000.000.000 instru/second</a:t>
            </a:r>
          </a:p>
          <a:p>
            <a:pPr lvl="0">
              <a:spcBef>
                <a:spcPts val="0"/>
              </a:spcBef>
              <a:buNone/>
            </a:pPr>
            <a:endParaRPr dirty="0">
              <a:solidFill>
                <a:schemeClr val="bg1"/>
              </a:solidFill>
            </a:endParaRPr>
          </a:p>
          <a:p>
            <a:pPr lvl="0">
              <a:spcBef>
                <a:spcPts val="0"/>
              </a:spcBef>
              <a:buNone/>
            </a:pPr>
            <a:endParaRPr dirty="0">
              <a:solidFill>
                <a:schemeClr val="bg1"/>
              </a:solidFill>
            </a:endParaRPr>
          </a:p>
          <a:p>
            <a:pPr lvl="0">
              <a:spcBef>
                <a:spcPts val="0"/>
              </a:spcBef>
              <a:buNone/>
            </a:pPr>
            <a:endParaRPr dirty="0">
              <a:solidFill>
                <a:schemeClr val="bg1"/>
              </a:solidFill>
            </a:endParaRPr>
          </a:p>
          <a:p>
            <a:pPr lvl="0" rtl="0">
              <a:spcBef>
                <a:spcPts val="0"/>
              </a:spcBef>
              <a:buNone/>
            </a:pPr>
            <a:endParaRPr dirty="0">
              <a:solidFill>
                <a:schemeClr val="bg1"/>
              </a:solidFill>
            </a:endParaRPr>
          </a:p>
        </p:txBody>
      </p:sp>
      <p:sp>
        <p:nvSpPr>
          <p:cNvPr id="377" name="Shape 37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7</a:t>
            </a:fld>
            <a:endParaRPr lang="en"/>
          </a:p>
        </p:txBody>
      </p:sp>
      <p:sp>
        <p:nvSpPr>
          <p:cNvPr id="378" name="Shape 378"/>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2) Conoce tu hardware: CPU</a:t>
            </a:r>
          </a:p>
        </p:txBody>
      </p:sp>
      <p:sp>
        <p:nvSpPr>
          <p:cNvPr id="8"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10"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7"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8"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9"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20"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1"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pic>
        <p:nvPicPr>
          <p:cNvPr id="1026" name="Picture 2" descr="Image result for intel cpu i7 cache"/>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511700" y="984693"/>
            <a:ext cx="4163000" cy="2897448"/>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7991650" y="1254041"/>
            <a:ext cx="683050" cy="26519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492472" y="1298713"/>
            <a:ext cx="676569" cy="26519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28" name="Rectangle 27"/>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Shape 385"/>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386" name="Shape 386"/>
          <p:cNvSpPr txBox="1">
            <a:spLocks noGrp="1"/>
          </p:cNvSpPr>
          <p:nvPr>
            <p:ph type="body" idx="1"/>
          </p:nvPr>
        </p:nvSpPr>
        <p:spPr>
          <a:xfrm>
            <a:off x="249300" y="1152475"/>
            <a:ext cx="4246500" cy="31146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CPUs </a:t>
            </a:r>
            <a:r>
              <a:rPr lang="en" b="1" dirty="0">
                <a:solidFill>
                  <a:schemeClr val="bg1"/>
                </a:solidFill>
              </a:rPr>
              <a:t>demasiado </a:t>
            </a:r>
            <a:r>
              <a:rPr lang="en" dirty="0">
                <a:solidFill>
                  <a:schemeClr val="bg1"/>
                </a:solidFill>
              </a:rPr>
              <a:t>rápidos:</a:t>
            </a:r>
          </a:p>
          <a:p>
            <a:pPr marL="514350" lvl="0" indent="-285750" rtl="0">
              <a:spcBef>
                <a:spcPts val="0"/>
              </a:spcBef>
              <a:buClr>
                <a:schemeClr val="bg1"/>
              </a:buClr>
              <a:buFont typeface="Arial" panose="020B0604020202020204" pitchFamily="34" charset="0"/>
              <a:buChar char="•"/>
            </a:pPr>
            <a:r>
              <a:rPr lang="en" dirty="0">
                <a:solidFill>
                  <a:schemeClr val="bg1"/>
                </a:solidFill>
              </a:rPr>
              <a:t>1.000.000.000 cycles/second</a:t>
            </a:r>
          </a:p>
          <a:p>
            <a:pPr marL="514350" lvl="0" indent="-285750" rtl="0">
              <a:spcBef>
                <a:spcPts val="0"/>
              </a:spcBef>
              <a:buClr>
                <a:schemeClr val="bg1"/>
              </a:buClr>
              <a:buFont typeface="Arial" panose="020B0604020202020204" pitchFamily="34" charset="0"/>
              <a:buChar char="•"/>
            </a:pPr>
            <a:r>
              <a:rPr lang="en" dirty="0">
                <a:solidFill>
                  <a:schemeClr val="bg1"/>
                </a:solidFill>
              </a:rPr>
              <a:t>12+ cores per socket</a:t>
            </a:r>
          </a:p>
          <a:p>
            <a:pPr marL="514350" lvl="0" indent="-285750" rtl="0">
              <a:spcBef>
                <a:spcPts val="0"/>
              </a:spcBef>
              <a:buClr>
                <a:schemeClr val="bg1"/>
              </a:buClr>
              <a:buFont typeface="Arial" panose="020B0604020202020204" pitchFamily="34" charset="0"/>
              <a:buChar char="•"/>
            </a:pPr>
            <a:r>
              <a:rPr lang="en" dirty="0">
                <a:solidFill>
                  <a:schemeClr val="bg1"/>
                </a:solidFill>
              </a:rPr>
              <a:t>3+ execution ports per core</a:t>
            </a:r>
          </a:p>
          <a:p>
            <a:pPr marL="514350" lvl="0" indent="-285750" rtl="0">
              <a:spcBef>
                <a:spcPts val="0"/>
              </a:spcBef>
              <a:buClr>
                <a:schemeClr val="bg1"/>
              </a:buClr>
              <a:buFont typeface="Arial" panose="020B0604020202020204" pitchFamily="34" charset="0"/>
              <a:buChar char="•"/>
            </a:pPr>
            <a:r>
              <a:rPr lang="en" dirty="0">
                <a:solidFill>
                  <a:schemeClr val="bg1"/>
                </a:solidFill>
              </a:rPr>
              <a:t>36.000.000.000 instru/second</a:t>
            </a:r>
          </a:p>
          <a:p>
            <a:pPr marL="514350" lvl="0" indent="-285750" rtl="0">
              <a:spcBef>
                <a:spcPts val="0"/>
              </a:spcBef>
              <a:buClr>
                <a:schemeClr val="bg1"/>
              </a:buClr>
              <a:buFont typeface="Arial" panose="020B0604020202020204" pitchFamily="34" charset="0"/>
              <a:buChar char="•"/>
            </a:pPr>
            <a:r>
              <a:rPr lang="en" dirty="0">
                <a:solidFill>
                  <a:schemeClr val="bg1"/>
                </a:solidFill>
              </a:rPr>
              <a:t>¡Esperando los datos!</a:t>
            </a:r>
          </a:p>
          <a:p>
            <a:pPr lvl="0" rtl="0">
              <a:spcBef>
                <a:spcPts val="0"/>
              </a:spcBef>
              <a:buNone/>
            </a:pPr>
            <a:endParaRPr dirty="0">
              <a:solidFill>
                <a:schemeClr val="bg1"/>
              </a:solidFill>
            </a:endParaRPr>
          </a:p>
          <a:p>
            <a:pPr lvl="0" rtl="0">
              <a:spcBef>
                <a:spcPts val="0"/>
              </a:spcBef>
              <a:buNone/>
            </a:pPr>
            <a:endParaRPr dirty="0">
              <a:solidFill>
                <a:schemeClr val="bg1"/>
              </a:solidFill>
            </a:endParaRPr>
          </a:p>
          <a:p>
            <a:pPr lvl="0" rtl="0">
              <a:spcBef>
                <a:spcPts val="0"/>
              </a:spcBef>
              <a:buNone/>
            </a:pPr>
            <a:endParaRPr dirty="0">
              <a:solidFill>
                <a:schemeClr val="bg1"/>
              </a:solidFill>
            </a:endParaRPr>
          </a:p>
        </p:txBody>
      </p:sp>
      <p:sp>
        <p:nvSpPr>
          <p:cNvPr id="387" name="Shape 38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8</a:t>
            </a:fld>
            <a:endParaRPr lang="en"/>
          </a:p>
        </p:txBody>
      </p:sp>
      <p:sp>
        <p:nvSpPr>
          <p:cNvPr id="388" name="Shape 388"/>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2) Conoce tu hardware: CPU</a:t>
            </a:r>
          </a:p>
        </p:txBody>
      </p:sp>
      <p:sp>
        <p:nvSpPr>
          <p:cNvPr id="8"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10"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7"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8"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9"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20"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1"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pic>
        <p:nvPicPr>
          <p:cNvPr id="25" name="Picture 2" descr="Image result for intel cpu i7 cache"/>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511700" y="984693"/>
            <a:ext cx="4163000" cy="2897448"/>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p:cNvSpPr/>
          <p:nvPr/>
        </p:nvSpPr>
        <p:spPr>
          <a:xfrm>
            <a:off x="7991650" y="1254041"/>
            <a:ext cx="683050" cy="26519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4492472" y="1298713"/>
            <a:ext cx="676569" cy="26519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22" name="Rectangle 21"/>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 name="Shape 395"/>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396" name="Shape 396"/>
          <p:cNvSpPr txBox="1">
            <a:spLocks noGrp="1"/>
          </p:cNvSpPr>
          <p:nvPr>
            <p:ph type="body" idx="1"/>
          </p:nvPr>
        </p:nvSpPr>
        <p:spPr>
          <a:xfrm>
            <a:off x="4212175" y="1152475"/>
            <a:ext cx="4994100" cy="3416400"/>
          </a:xfrm>
          <a:prstGeom prst="rect">
            <a:avLst/>
          </a:prstGeom>
        </p:spPr>
        <p:txBody>
          <a:bodyPr lIns="91425" tIns="91425" rIns="91425" bIns="91425" anchor="t" anchorCtr="0">
            <a:noAutofit/>
          </a:bodyPr>
          <a:lstStyle/>
          <a:p>
            <a:pPr lvl="0" rtl="0">
              <a:spcBef>
                <a:spcPts val="0"/>
              </a:spcBef>
              <a:spcAft>
                <a:spcPts val="0"/>
              </a:spcAft>
              <a:buNone/>
            </a:pPr>
            <a:r>
              <a:rPr lang="en" dirty="0">
                <a:solidFill>
                  <a:schemeClr val="bg1"/>
                </a:solidFill>
              </a:rPr>
              <a:t>‘Pipeline’ de instrucciones.</a:t>
            </a:r>
          </a:p>
          <a:p>
            <a:pPr lvl="0" rtl="0">
              <a:spcBef>
                <a:spcPts val="0"/>
              </a:spcBef>
              <a:spcAft>
                <a:spcPts val="0"/>
              </a:spcAft>
              <a:buNone/>
            </a:pPr>
            <a:endParaRPr dirty="0">
              <a:solidFill>
                <a:schemeClr val="bg1"/>
              </a:solidFill>
            </a:endParaRPr>
          </a:p>
          <a:p>
            <a:pPr lvl="0" rtl="0">
              <a:spcBef>
                <a:spcPts val="0"/>
              </a:spcBef>
              <a:spcAft>
                <a:spcPts val="0"/>
              </a:spcAft>
              <a:buNone/>
            </a:pPr>
            <a:r>
              <a:rPr lang="en" dirty="0">
                <a:solidFill>
                  <a:srgbClr val="FF9B9B"/>
                </a:solidFill>
              </a:rPr>
              <a:t>Malo,</a:t>
            </a:r>
            <a:r>
              <a:rPr lang="en" dirty="0">
                <a:solidFill>
                  <a:schemeClr val="bg1"/>
                </a:solidFill>
              </a:rPr>
              <a:t> aliasing es malo - </a:t>
            </a:r>
            <a:r>
              <a:rPr lang="en" sz="1100" dirty="0">
                <a:solidFill>
                  <a:schemeClr val="bg1"/>
                </a:solidFill>
              </a:rPr>
              <a:t>prefetch</a:t>
            </a:r>
          </a:p>
          <a:p>
            <a:pPr lvl="0" rtl="0">
              <a:spcBef>
                <a:spcPts val="0"/>
              </a:spcBef>
              <a:spcAft>
                <a:spcPts val="0"/>
              </a:spcAft>
              <a:buNone/>
            </a:pPr>
            <a:r>
              <a:rPr lang="en" dirty="0">
                <a:solidFill>
                  <a:srgbClr val="FF9B9B"/>
                </a:solidFill>
              </a:rPr>
              <a:t>Malo,</a:t>
            </a:r>
            <a:r>
              <a:rPr lang="en" dirty="0">
                <a:solidFill>
                  <a:schemeClr val="bg1"/>
                </a:solidFill>
              </a:rPr>
              <a:t> concionales son malos - </a:t>
            </a:r>
            <a:r>
              <a:rPr lang="en" sz="1100" dirty="0">
                <a:solidFill>
                  <a:schemeClr val="bg1"/>
                </a:solidFill>
              </a:rPr>
              <a:t>anticipar decisiones</a:t>
            </a:r>
          </a:p>
          <a:p>
            <a:pPr lvl="0" rtl="0">
              <a:spcBef>
                <a:spcPts val="0"/>
              </a:spcBef>
              <a:spcAft>
                <a:spcPts val="0"/>
              </a:spcAft>
              <a:buNone/>
            </a:pPr>
            <a:r>
              <a:rPr lang="en" dirty="0">
                <a:solidFill>
                  <a:srgbClr val="FF9B9B"/>
                </a:solidFill>
              </a:rPr>
              <a:t>Malo,</a:t>
            </a:r>
            <a:r>
              <a:rPr lang="en" dirty="0">
                <a:solidFill>
                  <a:schemeClr val="bg1"/>
                </a:solidFill>
              </a:rPr>
              <a:t> virtualization es mala- </a:t>
            </a:r>
            <a:r>
              <a:rPr lang="en" sz="1100" dirty="0">
                <a:solidFill>
                  <a:schemeClr val="bg1"/>
                </a:solidFill>
              </a:rPr>
              <a:t>vtable=alias</a:t>
            </a:r>
          </a:p>
          <a:p>
            <a:pPr lvl="0" rtl="0">
              <a:spcBef>
                <a:spcPts val="0"/>
              </a:spcBef>
              <a:spcAft>
                <a:spcPts val="0"/>
              </a:spcAft>
              <a:buNone/>
            </a:pPr>
            <a:endParaRPr sz="1100" dirty="0">
              <a:solidFill>
                <a:schemeClr val="bg1"/>
              </a:solidFill>
            </a:endParaRPr>
          </a:p>
          <a:p>
            <a:pPr lvl="0" rtl="0">
              <a:spcBef>
                <a:spcPts val="0"/>
              </a:spcBef>
              <a:spcAft>
                <a:spcPts val="0"/>
              </a:spcAft>
              <a:buNone/>
            </a:pPr>
            <a:r>
              <a:rPr lang="en" dirty="0">
                <a:solidFill>
                  <a:schemeClr val="bg1"/>
                </a:solidFill>
              </a:rPr>
              <a:t>¡Multi-hebras no necesariamente mejor!</a:t>
            </a:r>
          </a:p>
          <a:p>
            <a:pPr lvl="0" rtl="0">
              <a:spcBef>
                <a:spcPts val="0"/>
              </a:spcBef>
              <a:spcAft>
                <a:spcPts val="0"/>
              </a:spcAft>
              <a:buNone/>
            </a:pPr>
            <a:endParaRPr dirty="0">
              <a:solidFill>
                <a:schemeClr val="bg1"/>
              </a:solidFill>
            </a:endParaRPr>
          </a:p>
          <a:p>
            <a:pPr lvl="0" rtl="0">
              <a:spcBef>
                <a:spcPts val="0"/>
              </a:spcBef>
              <a:spcAft>
                <a:spcPts val="0"/>
              </a:spcAft>
              <a:buNone/>
            </a:pPr>
            <a:r>
              <a:rPr lang="en" dirty="0">
                <a:solidFill>
                  <a:schemeClr val="bg1"/>
                </a:solidFill>
              </a:rPr>
              <a:t>La cache se comparte, ¡y es importante!</a:t>
            </a:r>
          </a:p>
        </p:txBody>
      </p:sp>
      <p:sp>
        <p:nvSpPr>
          <p:cNvPr id="397" name="Shape 397"/>
          <p:cNvSpPr txBox="1">
            <a:spLocks noGrp="1"/>
          </p:cNvSpPr>
          <p:nvPr>
            <p:ph type="body" idx="1"/>
          </p:nvPr>
        </p:nvSpPr>
        <p:spPr>
          <a:xfrm>
            <a:off x="249300" y="1152474"/>
            <a:ext cx="3737100" cy="3303863"/>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CPUs demasiado rápidos:</a:t>
            </a:r>
          </a:p>
          <a:p>
            <a:pPr marL="514350" lvl="0" indent="-285750" rtl="0">
              <a:spcBef>
                <a:spcPts val="0"/>
              </a:spcBef>
              <a:buClr>
                <a:schemeClr val="bg1"/>
              </a:buClr>
              <a:buFont typeface="Arial" panose="020B0604020202020204" pitchFamily="34" charset="0"/>
              <a:buChar char="•"/>
            </a:pPr>
            <a:r>
              <a:rPr lang="en" dirty="0">
                <a:solidFill>
                  <a:schemeClr val="bg1"/>
                </a:solidFill>
              </a:rPr>
              <a:t>1.000.000.000 cycles/second</a:t>
            </a:r>
          </a:p>
          <a:p>
            <a:pPr marL="514350" lvl="0" indent="-285750" rtl="0">
              <a:spcBef>
                <a:spcPts val="0"/>
              </a:spcBef>
              <a:buClr>
                <a:schemeClr val="bg1"/>
              </a:buClr>
              <a:buFont typeface="Arial" panose="020B0604020202020204" pitchFamily="34" charset="0"/>
              <a:buChar char="•"/>
            </a:pPr>
            <a:r>
              <a:rPr lang="en" dirty="0">
                <a:solidFill>
                  <a:schemeClr val="bg1"/>
                </a:solidFill>
              </a:rPr>
              <a:t>12+ cores per socket</a:t>
            </a:r>
          </a:p>
          <a:p>
            <a:pPr marL="514350" lvl="0" indent="-285750" rtl="0">
              <a:spcBef>
                <a:spcPts val="0"/>
              </a:spcBef>
              <a:buClr>
                <a:schemeClr val="bg1"/>
              </a:buClr>
              <a:buFont typeface="Arial" panose="020B0604020202020204" pitchFamily="34" charset="0"/>
              <a:buChar char="•"/>
            </a:pPr>
            <a:r>
              <a:rPr lang="en" dirty="0">
                <a:solidFill>
                  <a:schemeClr val="bg1"/>
                </a:solidFill>
              </a:rPr>
              <a:t>3+ execution ports per core</a:t>
            </a:r>
          </a:p>
          <a:p>
            <a:pPr marL="514350" lvl="0" indent="-285750" rtl="0">
              <a:spcBef>
                <a:spcPts val="0"/>
              </a:spcBef>
              <a:buClr>
                <a:schemeClr val="bg1"/>
              </a:buClr>
              <a:buFont typeface="Arial" panose="020B0604020202020204" pitchFamily="34" charset="0"/>
              <a:buChar char="•"/>
            </a:pPr>
            <a:r>
              <a:rPr lang="en" dirty="0">
                <a:solidFill>
                  <a:schemeClr val="bg1"/>
                </a:solidFill>
              </a:rPr>
              <a:t>36.000.000.000 instru/second</a:t>
            </a:r>
          </a:p>
          <a:p>
            <a:pPr marL="514350" lvl="0" indent="-285750" rtl="0">
              <a:spcBef>
                <a:spcPts val="0"/>
              </a:spcBef>
              <a:buClr>
                <a:schemeClr val="bg1"/>
              </a:buClr>
              <a:buFont typeface="Arial" panose="020B0604020202020204" pitchFamily="34" charset="0"/>
              <a:buChar char="•"/>
            </a:pPr>
            <a:r>
              <a:rPr lang="en" dirty="0">
                <a:solidFill>
                  <a:srgbClr val="FF9B9B"/>
                </a:solidFill>
              </a:rPr>
              <a:t>¡Esperando los datos!</a:t>
            </a:r>
          </a:p>
          <a:p>
            <a:pPr lvl="0" rtl="0">
              <a:spcBef>
                <a:spcPts val="0"/>
              </a:spcBef>
              <a:buNone/>
            </a:pPr>
            <a:endParaRPr dirty="0">
              <a:solidFill>
                <a:schemeClr val="bg1"/>
              </a:solidFill>
            </a:endParaRPr>
          </a:p>
          <a:p>
            <a:pPr lvl="0" rtl="0">
              <a:spcBef>
                <a:spcPts val="0"/>
              </a:spcBef>
              <a:buNone/>
            </a:pPr>
            <a:endParaRPr dirty="0">
              <a:solidFill>
                <a:schemeClr val="bg1"/>
              </a:solidFill>
            </a:endParaRPr>
          </a:p>
          <a:p>
            <a:pPr lvl="0" rtl="0">
              <a:spcBef>
                <a:spcPts val="0"/>
              </a:spcBef>
              <a:buNone/>
            </a:pPr>
            <a:endParaRPr dirty="0">
              <a:solidFill>
                <a:schemeClr val="bg1"/>
              </a:solidFill>
            </a:endParaRPr>
          </a:p>
          <a:p>
            <a:pPr lvl="0" rtl="0">
              <a:spcBef>
                <a:spcPts val="0"/>
              </a:spcBef>
              <a:buNone/>
            </a:pPr>
            <a:endParaRPr dirty="0">
              <a:solidFill>
                <a:schemeClr val="bg1"/>
              </a:solidFill>
            </a:endParaRPr>
          </a:p>
        </p:txBody>
      </p:sp>
      <p:sp>
        <p:nvSpPr>
          <p:cNvPr id="398" name="Shape 39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9</a:t>
            </a:fld>
            <a:endParaRPr lang="en"/>
          </a:p>
        </p:txBody>
      </p:sp>
      <p:sp>
        <p:nvSpPr>
          <p:cNvPr id="399" name="Shape 399"/>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2) Conoce tu hardware: CPU</a:t>
            </a:r>
          </a:p>
        </p:txBody>
      </p:sp>
      <p:sp>
        <p:nvSpPr>
          <p:cNvPr id="7"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6"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7"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8"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9"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0"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3"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97">
                                            <p:txEl>
                                              <p:pRg st="1" end="1"/>
                                            </p:txEl>
                                          </p:spTgt>
                                        </p:tgtEl>
                                        <p:attrNameLst>
                                          <p:attrName>style.color</p:attrName>
                                        </p:attrNameLst>
                                      </p:cBhvr>
                                      <p:to>
                                        <a:srgbClr val="7F7F7F"/>
                                      </p:to>
                                    </p:animClr>
                                    <p:animClr clrSpc="rgb" dir="cw">
                                      <p:cBhvr>
                                        <p:cTn id="7" dur="500" fill="hold"/>
                                        <p:tgtEl>
                                          <p:spTgt spid="397">
                                            <p:txEl>
                                              <p:pRg st="1" end="1"/>
                                            </p:txEl>
                                          </p:spTgt>
                                        </p:tgtEl>
                                        <p:attrNameLst>
                                          <p:attrName>fillcolor</p:attrName>
                                        </p:attrNameLst>
                                      </p:cBhvr>
                                      <p:to>
                                        <a:srgbClr val="7F7F7F"/>
                                      </p:to>
                                    </p:animClr>
                                    <p:set>
                                      <p:cBhvr>
                                        <p:cTn id="8" dur="500" fill="hold"/>
                                        <p:tgtEl>
                                          <p:spTgt spid="397">
                                            <p:txEl>
                                              <p:pRg st="1" end="1"/>
                                            </p:txEl>
                                          </p:spTgt>
                                        </p:tgtEl>
                                        <p:attrNameLst>
                                          <p:attrName>fill.type</p:attrName>
                                        </p:attrNameLst>
                                      </p:cBhvr>
                                      <p:to>
                                        <p:strVal val="solid"/>
                                      </p:to>
                                    </p:set>
                                    <p:set>
                                      <p:cBhvr>
                                        <p:cTn id="9" dur="500" fill="hold"/>
                                        <p:tgtEl>
                                          <p:spTgt spid="397">
                                            <p:txEl>
                                              <p:pRg st="1" end="1"/>
                                            </p:txEl>
                                          </p:spTgt>
                                        </p:tgtEl>
                                        <p:attrNameLst>
                                          <p:attrName>fill.on</p:attrName>
                                        </p:attrNameLst>
                                      </p:cBhvr>
                                      <p:to>
                                        <p:strVal val="true"/>
                                      </p:to>
                                    </p:set>
                                  </p:childTnLst>
                                </p:cTn>
                              </p:par>
                              <p:par>
                                <p:cTn id="10" presetID="19" presetClass="emph" presetSubtype="0" fill="hold" nodeType="withEffect">
                                  <p:stCondLst>
                                    <p:cond delay="0"/>
                                  </p:stCondLst>
                                  <p:childTnLst>
                                    <p:animClr clrSpc="rgb" dir="cw">
                                      <p:cBhvr override="childStyle">
                                        <p:cTn id="11" dur="500" fill="hold"/>
                                        <p:tgtEl>
                                          <p:spTgt spid="397">
                                            <p:txEl>
                                              <p:pRg st="2" end="2"/>
                                            </p:txEl>
                                          </p:spTgt>
                                        </p:tgtEl>
                                        <p:attrNameLst>
                                          <p:attrName>style.color</p:attrName>
                                        </p:attrNameLst>
                                      </p:cBhvr>
                                      <p:to>
                                        <a:srgbClr val="7F7F7F"/>
                                      </p:to>
                                    </p:animClr>
                                    <p:animClr clrSpc="rgb" dir="cw">
                                      <p:cBhvr>
                                        <p:cTn id="12" dur="500" fill="hold"/>
                                        <p:tgtEl>
                                          <p:spTgt spid="397">
                                            <p:txEl>
                                              <p:pRg st="2" end="2"/>
                                            </p:txEl>
                                          </p:spTgt>
                                        </p:tgtEl>
                                        <p:attrNameLst>
                                          <p:attrName>fillcolor</p:attrName>
                                        </p:attrNameLst>
                                      </p:cBhvr>
                                      <p:to>
                                        <a:srgbClr val="7F7F7F"/>
                                      </p:to>
                                    </p:animClr>
                                    <p:set>
                                      <p:cBhvr>
                                        <p:cTn id="13" dur="500" fill="hold"/>
                                        <p:tgtEl>
                                          <p:spTgt spid="397">
                                            <p:txEl>
                                              <p:pRg st="2" end="2"/>
                                            </p:txEl>
                                          </p:spTgt>
                                        </p:tgtEl>
                                        <p:attrNameLst>
                                          <p:attrName>fill.type</p:attrName>
                                        </p:attrNameLst>
                                      </p:cBhvr>
                                      <p:to>
                                        <p:strVal val="solid"/>
                                      </p:to>
                                    </p:set>
                                    <p:set>
                                      <p:cBhvr>
                                        <p:cTn id="14" dur="500" fill="hold"/>
                                        <p:tgtEl>
                                          <p:spTgt spid="397">
                                            <p:txEl>
                                              <p:pRg st="2" end="2"/>
                                            </p:txEl>
                                          </p:spTgt>
                                        </p:tgtEl>
                                        <p:attrNameLst>
                                          <p:attrName>fill.on</p:attrName>
                                        </p:attrNameLst>
                                      </p:cBhvr>
                                      <p:to>
                                        <p:strVal val="true"/>
                                      </p:to>
                                    </p:set>
                                  </p:childTnLst>
                                </p:cTn>
                              </p:par>
                              <p:par>
                                <p:cTn id="15" presetID="19" presetClass="emph" presetSubtype="0" fill="hold" nodeType="withEffect">
                                  <p:stCondLst>
                                    <p:cond delay="0"/>
                                  </p:stCondLst>
                                  <p:childTnLst>
                                    <p:animClr clrSpc="rgb" dir="cw">
                                      <p:cBhvr override="childStyle">
                                        <p:cTn id="16" dur="500" fill="hold"/>
                                        <p:tgtEl>
                                          <p:spTgt spid="397">
                                            <p:txEl>
                                              <p:pRg st="3" end="3"/>
                                            </p:txEl>
                                          </p:spTgt>
                                        </p:tgtEl>
                                        <p:attrNameLst>
                                          <p:attrName>style.color</p:attrName>
                                        </p:attrNameLst>
                                      </p:cBhvr>
                                      <p:to>
                                        <a:srgbClr val="7F7F7F"/>
                                      </p:to>
                                    </p:animClr>
                                    <p:animClr clrSpc="rgb" dir="cw">
                                      <p:cBhvr>
                                        <p:cTn id="17" dur="500" fill="hold"/>
                                        <p:tgtEl>
                                          <p:spTgt spid="397">
                                            <p:txEl>
                                              <p:pRg st="3" end="3"/>
                                            </p:txEl>
                                          </p:spTgt>
                                        </p:tgtEl>
                                        <p:attrNameLst>
                                          <p:attrName>fillcolor</p:attrName>
                                        </p:attrNameLst>
                                      </p:cBhvr>
                                      <p:to>
                                        <a:srgbClr val="7F7F7F"/>
                                      </p:to>
                                    </p:animClr>
                                    <p:set>
                                      <p:cBhvr>
                                        <p:cTn id="18" dur="500" fill="hold"/>
                                        <p:tgtEl>
                                          <p:spTgt spid="397">
                                            <p:txEl>
                                              <p:pRg st="3" end="3"/>
                                            </p:txEl>
                                          </p:spTgt>
                                        </p:tgtEl>
                                        <p:attrNameLst>
                                          <p:attrName>fill.type</p:attrName>
                                        </p:attrNameLst>
                                      </p:cBhvr>
                                      <p:to>
                                        <p:strVal val="solid"/>
                                      </p:to>
                                    </p:set>
                                    <p:set>
                                      <p:cBhvr>
                                        <p:cTn id="19" dur="500" fill="hold"/>
                                        <p:tgtEl>
                                          <p:spTgt spid="397">
                                            <p:txEl>
                                              <p:pRg st="3" end="3"/>
                                            </p:txEl>
                                          </p:spTgt>
                                        </p:tgtEl>
                                        <p:attrNameLst>
                                          <p:attrName>fill.on</p:attrName>
                                        </p:attrNameLst>
                                      </p:cBhvr>
                                      <p:to>
                                        <p:strVal val="true"/>
                                      </p:to>
                                    </p:set>
                                  </p:childTnLst>
                                </p:cTn>
                              </p:par>
                              <p:par>
                                <p:cTn id="20" presetID="19" presetClass="emph" presetSubtype="0" fill="hold" nodeType="withEffect">
                                  <p:stCondLst>
                                    <p:cond delay="0"/>
                                  </p:stCondLst>
                                  <p:childTnLst>
                                    <p:animClr clrSpc="rgb" dir="cw">
                                      <p:cBhvr override="childStyle">
                                        <p:cTn id="21" dur="500" fill="hold"/>
                                        <p:tgtEl>
                                          <p:spTgt spid="397">
                                            <p:txEl>
                                              <p:pRg st="4" end="4"/>
                                            </p:txEl>
                                          </p:spTgt>
                                        </p:tgtEl>
                                        <p:attrNameLst>
                                          <p:attrName>style.color</p:attrName>
                                        </p:attrNameLst>
                                      </p:cBhvr>
                                      <p:to>
                                        <a:srgbClr val="7F7F7F"/>
                                      </p:to>
                                    </p:animClr>
                                    <p:animClr clrSpc="rgb" dir="cw">
                                      <p:cBhvr>
                                        <p:cTn id="22" dur="500" fill="hold"/>
                                        <p:tgtEl>
                                          <p:spTgt spid="397">
                                            <p:txEl>
                                              <p:pRg st="4" end="4"/>
                                            </p:txEl>
                                          </p:spTgt>
                                        </p:tgtEl>
                                        <p:attrNameLst>
                                          <p:attrName>fillcolor</p:attrName>
                                        </p:attrNameLst>
                                      </p:cBhvr>
                                      <p:to>
                                        <a:srgbClr val="7F7F7F"/>
                                      </p:to>
                                    </p:animClr>
                                    <p:set>
                                      <p:cBhvr>
                                        <p:cTn id="23" dur="500" fill="hold"/>
                                        <p:tgtEl>
                                          <p:spTgt spid="397">
                                            <p:txEl>
                                              <p:pRg st="4" end="4"/>
                                            </p:txEl>
                                          </p:spTgt>
                                        </p:tgtEl>
                                        <p:attrNameLst>
                                          <p:attrName>fill.type</p:attrName>
                                        </p:attrNameLst>
                                      </p:cBhvr>
                                      <p:to>
                                        <p:strVal val="solid"/>
                                      </p:to>
                                    </p:set>
                                    <p:set>
                                      <p:cBhvr>
                                        <p:cTn id="24" dur="500" fill="hold"/>
                                        <p:tgtEl>
                                          <p:spTgt spid="397">
                                            <p:txEl>
                                              <p:pRg st="4" end="4"/>
                                            </p:txEl>
                                          </p:spTgt>
                                        </p:tgtEl>
                                        <p:attrNameLst>
                                          <p:attrName>fill.on</p:attrName>
                                        </p:attrNameLst>
                                      </p:cBhvr>
                                      <p:to>
                                        <p:strVal val="true"/>
                                      </p:to>
                                    </p:set>
                                  </p:childTnLst>
                                </p:cTn>
                              </p:par>
                              <p:par>
                                <p:cTn id="25" presetID="19" presetClass="emph" presetSubtype="0" fill="hold" nodeType="withEffect">
                                  <p:stCondLst>
                                    <p:cond delay="0"/>
                                  </p:stCondLst>
                                  <p:childTnLst>
                                    <p:animClr clrSpc="rgb" dir="cw">
                                      <p:cBhvr override="childStyle">
                                        <p:cTn id="26" dur="500" fill="hold"/>
                                        <p:tgtEl>
                                          <p:spTgt spid="396">
                                            <p:txEl>
                                              <p:pRg st="2" end="2"/>
                                            </p:txEl>
                                          </p:spTgt>
                                        </p:tgtEl>
                                        <p:attrNameLst>
                                          <p:attrName>style.color</p:attrName>
                                        </p:attrNameLst>
                                      </p:cBhvr>
                                      <p:to>
                                        <a:srgbClr val="7F7F7F"/>
                                      </p:to>
                                    </p:animClr>
                                    <p:animClr clrSpc="rgb" dir="cw">
                                      <p:cBhvr>
                                        <p:cTn id="27" dur="500" fill="hold"/>
                                        <p:tgtEl>
                                          <p:spTgt spid="396">
                                            <p:txEl>
                                              <p:pRg st="2" end="2"/>
                                            </p:txEl>
                                          </p:spTgt>
                                        </p:tgtEl>
                                        <p:attrNameLst>
                                          <p:attrName>fillcolor</p:attrName>
                                        </p:attrNameLst>
                                      </p:cBhvr>
                                      <p:to>
                                        <a:srgbClr val="7F7F7F"/>
                                      </p:to>
                                    </p:animClr>
                                    <p:set>
                                      <p:cBhvr>
                                        <p:cTn id="28" dur="500" fill="hold"/>
                                        <p:tgtEl>
                                          <p:spTgt spid="396">
                                            <p:txEl>
                                              <p:pRg st="2" end="2"/>
                                            </p:txEl>
                                          </p:spTgt>
                                        </p:tgtEl>
                                        <p:attrNameLst>
                                          <p:attrName>fill.type</p:attrName>
                                        </p:attrNameLst>
                                      </p:cBhvr>
                                      <p:to>
                                        <p:strVal val="solid"/>
                                      </p:to>
                                    </p:set>
                                    <p:set>
                                      <p:cBhvr>
                                        <p:cTn id="29" dur="500" fill="hold"/>
                                        <p:tgtEl>
                                          <p:spTgt spid="396">
                                            <p:txEl>
                                              <p:pRg st="2" end="2"/>
                                            </p:txEl>
                                          </p:spTgt>
                                        </p:tgtEl>
                                        <p:attrNameLst>
                                          <p:attrName>fill.on</p:attrName>
                                        </p:attrNameLst>
                                      </p:cBhvr>
                                      <p:to>
                                        <p:strVal val="true"/>
                                      </p:to>
                                    </p:set>
                                  </p:childTnLst>
                                </p:cTn>
                              </p:par>
                              <p:par>
                                <p:cTn id="30" presetID="19" presetClass="emph" presetSubtype="0" fill="hold" nodeType="withEffect">
                                  <p:stCondLst>
                                    <p:cond delay="0"/>
                                  </p:stCondLst>
                                  <p:childTnLst>
                                    <p:animClr clrSpc="rgb" dir="cw">
                                      <p:cBhvr override="childStyle">
                                        <p:cTn id="31" dur="500" fill="hold"/>
                                        <p:tgtEl>
                                          <p:spTgt spid="396">
                                            <p:txEl>
                                              <p:pRg st="3" end="3"/>
                                            </p:txEl>
                                          </p:spTgt>
                                        </p:tgtEl>
                                        <p:attrNameLst>
                                          <p:attrName>style.color</p:attrName>
                                        </p:attrNameLst>
                                      </p:cBhvr>
                                      <p:to>
                                        <a:srgbClr val="7F7F7F"/>
                                      </p:to>
                                    </p:animClr>
                                    <p:animClr clrSpc="rgb" dir="cw">
                                      <p:cBhvr>
                                        <p:cTn id="32" dur="500" fill="hold"/>
                                        <p:tgtEl>
                                          <p:spTgt spid="396">
                                            <p:txEl>
                                              <p:pRg st="3" end="3"/>
                                            </p:txEl>
                                          </p:spTgt>
                                        </p:tgtEl>
                                        <p:attrNameLst>
                                          <p:attrName>fillcolor</p:attrName>
                                        </p:attrNameLst>
                                      </p:cBhvr>
                                      <p:to>
                                        <a:srgbClr val="7F7F7F"/>
                                      </p:to>
                                    </p:animClr>
                                    <p:set>
                                      <p:cBhvr>
                                        <p:cTn id="33" dur="500" fill="hold"/>
                                        <p:tgtEl>
                                          <p:spTgt spid="396">
                                            <p:txEl>
                                              <p:pRg st="3" end="3"/>
                                            </p:txEl>
                                          </p:spTgt>
                                        </p:tgtEl>
                                        <p:attrNameLst>
                                          <p:attrName>fill.type</p:attrName>
                                        </p:attrNameLst>
                                      </p:cBhvr>
                                      <p:to>
                                        <p:strVal val="solid"/>
                                      </p:to>
                                    </p:set>
                                    <p:set>
                                      <p:cBhvr>
                                        <p:cTn id="34" dur="500" fill="hold"/>
                                        <p:tgtEl>
                                          <p:spTgt spid="396">
                                            <p:txEl>
                                              <p:pRg st="3" end="3"/>
                                            </p:txEl>
                                          </p:spTgt>
                                        </p:tgtEl>
                                        <p:attrNameLst>
                                          <p:attrName>fill.on</p:attrName>
                                        </p:attrNameLst>
                                      </p:cBhvr>
                                      <p:to>
                                        <p:strVal val="true"/>
                                      </p:to>
                                    </p:set>
                                  </p:childTnLst>
                                </p:cTn>
                              </p:par>
                              <p:par>
                                <p:cTn id="35" presetID="19" presetClass="emph" presetSubtype="0" fill="hold" nodeType="withEffect">
                                  <p:stCondLst>
                                    <p:cond delay="0"/>
                                  </p:stCondLst>
                                  <p:childTnLst>
                                    <p:animClr clrSpc="rgb" dir="cw">
                                      <p:cBhvr override="childStyle">
                                        <p:cTn id="36" dur="500" fill="hold"/>
                                        <p:tgtEl>
                                          <p:spTgt spid="396">
                                            <p:txEl>
                                              <p:pRg st="4" end="4"/>
                                            </p:txEl>
                                          </p:spTgt>
                                        </p:tgtEl>
                                        <p:attrNameLst>
                                          <p:attrName>style.color</p:attrName>
                                        </p:attrNameLst>
                                      </p:cBhvr>
                                      <p:to>
                                        <a:srgbClr val="7F7F7F"/>
                                      </p:to>
                                    </p:animClr>
                                    <p:animClr clrSpc="rgb" dir="cw">
                                      <p:cBhvr>
                                        <p:cTn id="37" dur="500" fill="hold"/>
                                        <p:tgtEl>
                                          <p:spTgt spid="396">
                                            <p:txEl>
                                              <p:pRg st="4" end="4"/>
                                            </p:txEl>
                                          </p:spTgt>
                                        </p:tgtEl>
                                        <p:attrNameLst>
                                          <p:attrName>fillcolor</p:attrName>
                                        </p:attrNameLst>
                                      </p:cBhvr>
                                      <p:to>
                                        <a:srgbClr val="7F7F7F"/>
                                      </p:to>
                                    </p:animClr>
                                    <p:set>
                                      <p:cBhvr>
                                        <p:cTn id="38" dur="500" fill="hold"/>
                                        <p:tgtEl>
                                          <p:spTgt spid="396">
                                            <p:txEl>
                                              <p:pRg st="4" end="4"/>
                                            </p:txEl>
                                          </p:spTgt>
                                        </p:tgtEl>
                                        <p:attrNameLst>
                                          <p:attrName>fill.type</p:attrName>
                                        </p:attrNameLst>
                                      </p:cBhvr>
                                      <p:to>
                                        <p:strVal val="solid"/>
                                      </p:to>
                                    </p:set>
                                    <p:set>
                                      <p:cBhvr>
                                        <p:cTn id="39" dur="500" fill="hold"/>
                                        <p:tgtEl>
                                          <p:spTgt spid="396">
                                            <p:txEl>
                                              <p:pRg st="4" end="4"/>
                                            </p:txEl>
                                          </p:spTgt>
                                        </p:tgtEl>
                                        <p:attrNameLst>
                                          <p:attrName>fill.on</p:attrName>
                                        </p:attrNameLst>
                                      </p:cBhvr>
                                      <p:to>
                                        <p:strVal val="true"/>
                                      </p:to>
                                    </p:set>
                                  </p:childTnLst>
                                </p:cTn>
                              </p:par>
                              <p:par>
                                <p:cTn id="40" presetID="15" presetClass="emph" presetSubtype="0" nodeType="withEffect">
                                  <p:stCondLst>
                                    <p:cond delay="0"/>
                                  </p:stCondLst>
                                  <p:iterate type="lt">
                                    <p:tmAbs val="25"/>
                                  </p:iterate>
                                  <p:childTnLst>
                                    <p:set>
                                      <p:cBhvr override="childStyle">
                                        <p:cTn id="41" dur="indefinite"/>
                                        <p:tgtEl>
                                          <p:spTgt spid="397">
                                            <p:txEl>
                                              <p:pRg st="0" end="0"/>
                                            </p:txEl>
                                          </p:spTgt>
                                        </p:tgtEl>
                                        <p:attrNameLst>
                                          <p:attrName>style.fontWeight</p:attrName>
                                        </p:attrNameLst>
                                      </p:cBhvr>
                                      <p:to>
                                        <p:strVal val="bold"/>
                                      </p:to>
                                    </p:set>
                                  </p:childTnLst>
                                </p:cTn>
                              </p:par>
                              <p:par>
                                <p:cTn id="42" presetID="15" presetClass="emph" presetSubtype="0" nodeType="withEffect">
                                  <p:stCondLst>
                                    <p:cond delay="0"/>
                                  </p:stCondLst>
                                  <p:iterate type="lt">
                                    <p:tmAbs val="25"/>
                                  </p:iterate>
                                  <p:childTnLst>
                                    <p:set>
                                      <p:cBhvr override="childStyle">
                                        <p:cTn id="43" dur="indefinite"/>
                                        <p:tgtEl>
                                          <p:spTgt spid="397">
                                            <p:txEl>
                                              <p:pRg st="5" end="5"/>
                                            </p:txEl>
                                          </p:spTgt>
                                        </p:tgtEl>
                                        <p:attrNameLst>
                                          <p:attrName>style.fontWeight</p:attrName>
                                        </p:attrNameLst>
                                      </p:cBhvr>
                                      <p:to>
                                        <p:strVal val="bold"/>
                                      </p:to>
                                    </p:set>
                                  </p:childTnLst>
                                </p:cTn>
                              </p:par>
                              <p:par>
                                <p:cTn id="44" presetID="15" presetClass="emph" presetSubtype="0" nodeType="withEffect">
                                  <p:stCondLst>
                                    <p:cond delay="0"/>
                                  </p:stCondLst>
                                  <p:iterate type="lt">
                                    <p:tmAbs val="25"/>
                                  </p:iterate>
                                  <p:childTnLst>
                                    <p:set>
                                      <p:cBhvr override="childStyle">
                                        <p:cTn id="45" dur="indefinite"/>
                                        <p:tgtEl>
                                          <p:spTgt spid="396">
                                            <p:txEl>
                                              <p:pRg st="0" end="0"/>
                                            </p:txEl>
                                          </p:spTgt>
                                        </p:tgtEl>
                                        <p:attrNameLst>
                                          <p:attrName>style.fontWeight</p:attrName>
                                        </p:attrNameLst>
                                      </p:cBhvr>
                                      <p:to>
                                        <p:strVal val="bold"/>
                                      </p:to>
                                    </p:set>
                                  </p:childTnLst>
                                </p:cTn>
                              </p:par>
                              <p:par>
                                <p:cTn id="46" presetID="15" presetClass="emph" presetSubtype="0" nodeType="withEffect">
                                  <p:stCondLst>
                                    <p:cond delay="0"/>
                                  </p:stCondLst>
                                  <p:iterate type="lt">
                                    <p:tmAbs val="25"/>
                                  </p:iterate>
                                  <p:childTnLst>
                                    <p:set>
                                      <p:cBhvr override="childStyle">
                                        <p:cTn id="47" dur="indefinite"/>
                                        <p:tgtEl>
                                          <p:spTgt spid="396">
                                            <p:txEl>
                                              <p:pRg st="8" end="8"/>
                                            </p:txEl>
                                          </p:spTgt>
                                        </p:tgtEl>
                                        <p:attrNameLst>
                                          <p:attrName>style.fontWeight</p:attrName>
                                        </p:attrNameLst>
                                      </p:cBhvr>
                                      <p:to>
                                        <p:strVal val="bold"/>
                                      </p:to>
                                    </p:set>
                                  </p:childTnLst>
                                </p:cTn>
                              </p:par>
                              <p:par>
                                <p:cTn id="48" presetID="15" presetClass="emph" presetSubtype="0" nodeType="withEffect">
                                  <p:stCondLst>
                                    <p:cond delay="0"/>
                                  </p:stCondLst>
                                  <p:iterate type="lt">
                                    <p:tmAbs val="25"/>
                                  </p:iterate>
                                  <p:childTnLst>
                                    <p:set>
                                      <p:cBhvr override="childStyle">
                                        <p:cTn id="49" dur="indefinite"/>
                                        <p:tgtEl>
                                          <p:spTgt spid="396">
                                            <p:txEl>
                                              <p:pRg st="6" end="6"/>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22" name="Rectangle 21"/>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Shape 413"/>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414" name="Shape 414"/>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b="1" dirty="0">
                <a:solidFill>
                  <a:srgbClr val="FFFFFF"/>
                </a:solidFill>
              </a:rPr>
              <a:t>3) Conoce tu hardware: Memoria</a:t>
            </a:r>
          </a:p>
        </p:txBody>
      </p:sp>
      <p:sp>
        <p:nvSpPr>
          <p:cNvPr id="415" name="Shape 415"/>
          <p:cNvSpPr txBox="1">
            <a:spLocks noGrp="1"/>
          </p:cNvSpPr>
          <p:nvPr>
            <p:ph type="body" idx="1"/>
          </p:nvPr>
        </p:nvSpPr>
        <p:spPr>
          <a:xfrm>
            <a:off x="311700" y="2808100"/>
            <a:ext cx="8520600" cy="1760700"/>
          </a:xfrm>
          <a:prstGeom prst="rect">
            <a:avLst/>
          </a:prstGeom>
        </p:spPr>
        <p:txBody>
          <a:bodyPr lIns="91425" tIns="91425" rIns="91425" bIns="91425" anchor="t" anchorCtr="0">
            <a:noAutofit/>
          </a:bodyPr>
          <a:lstStyle/>
          <a:p>
            <a:pPr lvl="0" rtl="0">
              <a:spcBef>
                <a:spcPts val="0"/>
              </a:spcBef>
              <a:spcAft>
                <a:spcPts val="0"/>
              </a:spcAft>
              <a:buClr>
                <a:schemeClr val="dk1"/>
              </a:buClr>
              <a:buSzPct val="78571"/>
              <a:buFont typeface="Arial"/>
              <a:buNone/>
            </a:pPr>
            <a:r>
              <a:rPr lang="en" sz="1400" i="1" dirty="0">
                <a:solidFill>
                  <a:schemeClr val="bg1"/>
                </a:solidFill>
              </a:rPr>
              <a:t>“El único problema de la informática teórica es que no hay ordenadores teóricos.” </a:t>
            </a:r>
            <a:r>
              <a:rPr lang="en" sz="1400" dirty="0">
                <a:solidFill>
                  <a:schemeClr val="bg1"/>
                </a:solidFill>
              </a:rPr>
              <a:t>Andy Thomason.</a:t>
            </a:r>
          </a:p>
          <a:p>
            <a:pPr marL="285750" lvl="0" indent="-285750" rtl="0">
              <a:spcBef>
                <a:spcPts val="0"/>
              </a:spcBef>
              <a:spcAft>
                <a:spcPts val="0"/>
              </a:spcAft>
              <a:buClr>
                <a:schemeClr val="bg1"/>
              </a:buClr>
              <a:buSzPct val="78571"/>
              <a:buFont typeface="Arial" panose="020B0604020202020204" pitchFamily="34" charset="0"/>
              <a:buChar char="•"/>
            </a:pPr>
            <a:endParaRPr sz="1400" dirty="0">
              <a:solidFill>
                <a:schemeClr val="bg1"/>
              </a:solidFill>
            </a:endParaRPr>
          </a:p>
          <a:p>
            <a:pPr marL="514350" lvl="0" indent="-285750" rtl="0">
              <a:spcBef>
                <a:spcPts val="0"/>
              </a:spcBef>
              <a:buClr>
                <a:schemeClr val="bg1"/>
              </a:buClr>
              <a:buFont typeface="Arial" panose="020B0604020202020204" pitchFamily="34" charset="0"/>
              <a:buChar char="•"/>
            </a:pPr>
            <a:r>
              <a:rPr lang="en" dirty="0">
                <a:solidFill>
                  <a:schemeClr val="bg1"/>
                </a:solidFill>
              </a:rPr>
              <a:t>Jeff Dean numbers.</a:t>
            </a:r>
          </a:p>
          <a:p>
            <a:pPr marL="514350" lvl="0" indent="-285750" rtl="0">
              <a:spcBef>
                <a:spcPts val="0"/>
              </a:spcBef>
              <a:buClr>
                <a:schemeClr val="bg1"/>
              </a:buClr>
              <a:buFont typeface="Arial" panose="020B0604020202020204" pitchFamily="34" charset="0"/>
              <a:buChar char="•"/>
            </a:pPr>
            <a:r>
              <a:rPr lang="en" dirty="0">
                <a:solidFill>
                  <a:schemeClr val="bg1"/>
                </a:solidFill>
              </a:rPr>
              <a:t>Cache speed comparison.</a:t>
            </a:r>
          </a:p>
        </p:txBody>
      </p:sp>
      <p:sp>
        <p:nvSpPr>
          <p:cNvPr id="416" name="Shape 41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10</a:t>
            </a:fld>
            <a:endParaRPr lang="en"/>
          </a:p>
        </p:txBody>
      </p:sp>
      <p:sp>
        <p:nvSpPr>
          <p:cNvPr id="417" name="Shape 417"/>
          <p:cNvSpPr txBox="1">
            <a:spLocks noGrp="1"/>
          </p:cNvSpPr>
          <p:nvPr>
            <p:ph type="body" idx="1"/>
          </p:nvPr>
        </p:nvSpPr>
        <p:spPr>
          <a:xfrm>
            <a:off x="249300" y="1152475"/>
            <a:ext cx="3737100" cy="31146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La CPU es </a:t>
            </a:r>
            <a:r>
              <a:rPr lang="en" b="1" dirty="0">
                <a:solidFill>
                  <a:schemeClr val="bg1"/>
                </a:solidFill>
              </a:rPr>
              <a:t>demasiádo </a:t>
            </a:r>
            <a:r>
              <a:rPr lang="en" dirty="0">
                <a:solidFill>
                  <a:schemeClr val="bg1"/>
                </a:solidFill>
              </a:rPr>
              <a:t>rápida.</a:t>
            </a:r>
          </a:p>
          <a:p>
            <a:pPr marL="914400" lvl="0" indent="0" rtl="0">
              <a:spcBef>
                <a:spcPts val="0"/>
              </a:spcBef>
              <a:buNone/>
            </a:pPr>
            <a:r>
              <a:rPr lang="en" dirty="0">
                <a:solidFill>
                  <a:schemeClr val="bg1"/>
                </a:solidFill>
              </a:rPr>
              <a:t>¡Esperando los datos!</a:t>
            </a:r>
          </a:p>
          <a:p>
            <a:pPr lvl="0" rtl="0">
              <a:spcBef>
                <a:spcPts val="0"/>
              </a:spcBef>
              <a:buNone/>
            </a:pPr>
            <a:endParaRPr dirty="0">
              <a:solidFill>
                <a:schemeClr val="bg1"/>
              </a:solidFill>
            </a:endParaRPr>
          </a:p>
          <a:p>
            <a:pPr lvl="0" rtl="0">
              <a:spcBef>
                <a:spcPts val="0"/>
              </a:spcBef>
              <a:buNone/>
            </a:pPr>
            <a:endParaRPr dirty="0">
              <a:solidFill>
                <a:schemeClr val="bg1"/>
              </a:solidFill>
            </a:endParaRPr>
          </a:p>
          <a:p>
            <a:pPr lvl="0" rtl="0">
              <a:spcBef>
                <a:spcPts val="0"/>
              </a:spcBef>
              <a:buNone/>
            </a:pPr>
            <a:endParaRPr dirty="0">
              <a:solidFill>
                <a:schemeClr val="bg1"/>
              </a:solidFill>
            </a:endParaRPr>
          </a:p>
          <a:p>
            <a:pPr lvl="0" rtl="0">
              <a:spcBef>
                <a:spcPts val="0"/>
              </a:spcBef>
              <a:buNone/>
            </a:pPr>
            <a:endParaRPr dirty="0">
              <a:solidFill>
                <a:schemeClr val="bg1"/>
              </a:solidFill>
            </a:endParaRPr>
          </a:p>
        </p:txBody>
      </p:sp>
      <p:sp>
        <p:nvSpPr>
          <p:cNvPr id="7"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6"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7"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8"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9"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0"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3"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 grpId="0"/>
      <p:bldP spid="4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21" name="Rectangle 20"/>
          <p:cNvSpPr/>
          <p:nvPr/>
        </p:nvSpPr>
        <p:spPr>
          <a:xfrm>
            <a:off x="0" y="0"/>
            <a:ext cx="9144000" cy="450406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Shape 42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423" name="Shape 423"/>
          <p:cNvSpPr txBox="1">
            <a:spLocks noGrp="1"/>
          </p:cNvSpPr>
          <p:nvPr>
            <p:ph type="body" idx="1"/>
          </p:nvPr>
        </p:nvSpPr>
        <p:spPr>
          <a:xfrm>
            <a:off x="136934" y="923875"/>
            <a:ext cx="2519700" cy="34164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 dirty="0">
                <a:solidFill>
                  <a:schemeClr val="bg1"/>
                </a:solidFill>
              </a:rPr>
              <a:t>Jeff Dean </a:t>
            </a:r>
          </a:p>
          <a:p>
            <a:pPr lvl="0" rtl="0">
              <a:lnSpc>
                <a:spcPct val="100000"/>
              </a:lnSpc>
              <a:spcBef>
                <a:spcPts val="0"/>
              </a:spcBef>
              <a:spcAft>
                <a:spcPts val="0"/>
              </a:spcAft>
              <a:buNone/>
            </a:pPr>
            <a:r>
              <a:rPr lang="en" dirty="0">
                <a:solidFill>
                  <a:schemeClr val="bg1"/>
                </a:solidFill>
              </a:rPr>
              <a:t>numbers!</a:t>
            </a:r>
          </a:p>
          <a:p>
            <a:pPr lvl="0" rtl="0">
              <a:spcBef>
                <a:spcPts val="0"/>
              </a:spcBef>
              <a:buNone/>
            </a:pPr>
            <a:endParaRPr dirty="0">
              <a:solidFill>
                <a:schemeClr val="bg1"/>
              </a:solidFill>
            </a:endParaRPr>
          </a:p>
        </p:txBody>
      </p:sp>
      <p:sp>
        <p:nvSpPr>
          <p:cNvPr id="424" name="Shape 424"/>
          <p:cNvSpPr txBox="1"/>
          <p:nvPr/>
        </p:nvSpPr>
        <p:spPr>
          <a:xfrm>
            <a:off x="1359647" y="890148"/>
            <a:ext cx="7839182" cy="3560252"/>
          </a:xfrm>
          <a:prstGeom prst="rect">
            <a:avLst/>
          </a:prstGeom>
          <a:noFill/>
          <a:ln>
            <a:noFill/>
          </a:ln>
        </p:spPr>
        <p:txBody>
          <a:bodyPr lIns="91425" tIns="91425" rIns="91425" bIns="91425" anchor="t" anchorCtr="0">
            <a:noAutofit/>
          </a:bodyPr>
          <a:lstStyle/>
          <a:p>
            <a:pPr lvl="0" rtl="0">
              <a:spcBef>
                <a:spcPts val="0"/>
              </a:spcBef>
              <a:buNone/>
            </a:pPr>
            <a:r>
              <a:rPr lang="en" sz="1100" dirty="0">
                <a:solidFill>
                  <a:schemeClr val="bg1"/>
                </a:solidFill>
                <a:latin typeface="Consolas" panose="020B0609020204030204" pitchFamily="49" charset="0"/>
                <a:sym typeface="Consolas"/>
              </a:rPr>
              <a:t>Latency Comparison Numbers</a:t>
            </a:r>
          </a:p>
          <a:p>
            <a:pPr lvl="0" rtl="0">
              <a:spcBef>
                <a:spcPts val="0"/>
              </a:spcBef>
              <a:buNone/>
            </a:pPr>
            <a:r>
              <a:rPr lang="en" sz="1100" dirty="0">
                <a:solidFill>
                  <a:schemeClr val="bg1"/>
                </a:solidFill>
                <a:latin typeface="Consolas" panose="020B0609020204030204" pitchFamily="49" charset="0"/>
                <a:sym typeface="Consolas"/>
              </a:rPr>
              <a:t>--------------------------</a:t>
            </a:r>
          </a:p>
          <a:p>
            <a:pPr lvl="0" rtl="0">
              <a:spcBef>
                <a:spcPts val="0"/>
              </a:spcBef>
              <a:buNone/>
            </a:pPr>
            <a:r>
              <a:rPr lang="en" sz="1100" dirty="0">
                <a:solidFill>
                  <a:schemeClr val="bg1"/>
                </a:solidFill>
                <a:latin typeface="Consolas" panose="020B0609020204030204" pitchFamily="49" charset="0"/>
                <a:sym typeface="Consolas"/>
              </a:rPr>
              <a:t>L1 cache reference                           0.5 ns</a:t>
            </a:r>
          </a:p>
          <a:p>
            <a:pPr lvl="0" rtl="0">
              <a:spcBef>
                <a:spcPts val="0"/>
              </a:spcBef>
              <a:buNone/>
            </a:pPr>
            <a:r>
              <a:rPr lang="en" sz="1100" dirty="0">
                <a:solidFill>
                  <a:schemeClr val="bg1"/>
                </a:solidFill>
                <a:latin typeface="Consolas" panose="020B0609020204030204" pitchFamily="49" charset="0"/>
                <a:sym typeface="Consolas"/>
              </a:rPr>
              <a:t>Branch mispredict                            5   ns</a:t>
            </a:r>
          </a:p>
          <a:p>
            <a:pPr lvl="0" rtl="0">
              <a:spcBef>
                <a:spcPts val="0"/>
              </a:spcBef>
              <a:buNone/>
            </a:pPr>
            <a:r>
              <a:rPr lang="en" sz="1100" dirty="0">
                <a:solidFill>
                  <a:schemeClr val="bg1"/>
                </a:solidFill>
                <a:latin typeface="Consolas" panose="020B0609020204030204" pitchFamily="49" charset="0"/>
                <a:sym typeface="Consolas"/>
              </a:rPr>
              <a:t>L2 cache reference                           7   ns                    14x L1 cache</a:t>
            </a:r>
          </a:p>
          <a:p>
            <a:pPr lvl="0" rtl="0">
              <a:spcBef>
                <a:spcPts val="0"/>
              </a:spcBef>
              <a:buNone/>
            </a:pPr>
            <a:endParaRPr lang="en" sz="1100" dirty="0">
              <a:solidFill>
                <a:schemeClr val="bg1"/>
              </a:solidFill>
              <a:latin typeface="Consolas" panose="020B0609020204030204" pitchFamily="49" charset="0"/>
              <a:sym typeface="Consolas"/>
            </a:endParaRPr>
          </a:p>
          <a:p>
            <a:pPr lvl="0" rtl="0">
              <a:spcBef>
                <a:spcPts val="0"/>
              </a:spcBef>
              <a:buNone/>
            </a:pPr>
            <a:r>
              <a:rPr lang="en" sz="1100" dirty="0">
                <a:solidFill>
                  <a:schemeClr val="bg1"/>
                </a:solidFill>
                <a:latin typeface="Consolas" panose="020B0609020204030204" pitchFamily="49" charset="0"/>
                <a:sym typeface="Consolas"/>
              </a:rPr>
              <a:t>Mutex lock/unlock                           25   ns</a:t>
            </a:r>
          </a:p>
          <a:p>
            <a:pPr lvl="0" rtl="0">
              <a:spcBef>
                <a:spcPts val="0"/>
              </a:spcBef>
              <a:buNone/>
            </a:pPr>
            <a:r>
              <a:rPr lang="en" sz="1100" dirty="0">
                <a:solidFill>
                  <a:schemeClr val="bg1"/>
                </a:solidFill>
                <a:latin typeface="Consolas" panose="020B0609020204030204" pitchFamily="49" charset="0"/>
                <a:sym typeface="Consolas"/>
              </a:rPr>
              <a:t>Main memory reference                      100   ns                    20x L2 cache, 200x L1 cache</a:t>
            </a:r>
          </a:p>
          <a:p>
            <a:pPr lvl="0" rtl="0">
              <a:spcBef>
                <a:spcPts val="0"/>
              </a:spcBef>
              <a:buNone/>
            </a:pPr>
            <a:endParaRPr lang="en" sz="1100" dirty="0">
              <a:solidFill>
                <a:schemeClr val="bg1"/>
              </a:solidFill>
              <a:latin typeface="Consolas" panose="020B0609020204030204" pitchFamily="49" charset="0"/>
              <a:sym typeface="Consolas"/>
            </a:endParaRPr>
          </a:p>
          <a:p>
            <a:pPr lvl="0" rtl="0">
              <a:spcBef>
                <a:spcPts val="0"/>
              </a:spcBef>
              <a:buNone/>
            </a:pPr>
            <a:r>
              <a:rPr lang="en" sz="1100" dirty="0">
                <a:solidFill>
                  <a:schemeClr val="bg1"/>
                </a:solidFill>
                <a:latin typeface="Consolas" panose="020B0609020204030204" pitchFamily="49" charset="0"/>
                <a:sym typeface="Consolas"/>
              </a:rPr>
              <a:t>Compress 1K bytes with Zippy             3,000   ns        3 us</a:t>
            </a:r>
          </a:p>
          <a:p>
            <a:pPr lvl="0" rtl="0">
              <a:spcBef>
                <a:spcPts val="0"/>
              </a:spcBef>
              <a:buNone/>
            </a:pPr>
            <a:r>
              <a:rPr lang="en" sz="1100" dirty="0">
                <a:solidFill>
                  <a:schemeClr val="bg1"/>
                </a:solidFill>
                <a:latin typeface="Consolas" panose="020B0609020204030204" pitchFamily="49" charset="0"/>
                <a:sym typeface="Consolas"/>
              </a:rPr>
              <a:t>Send 1K bytes over 1 Gbps network       10,000   ns       10 us</a:t>
            </a:r>
          </a:p>
          <a:p>
            <a:pPr lvl="0" rtl="0">
              <a:spcBef>
                <a:spcPts val="0"/>
              </a:spcBef>
              <a:buNone/>
            </a:pPr>
            <a:r>
              <a:rPr lang="en" sz="1100" dirty="0">
                <a:solidFill>
                  <a:schemeClr val="bg1"/>
                </a:solidFill>
                <a:latin typeface="Consolas" panose="020B0609020204030204" pitchFamily="49" charset="0"/>
                <a:sym typeface="Consolas"/>
              </a:rPr>
              <a:t>Read 4K randomly from SSD*             150,000   ns      150 us          ~1GB/sec SSD</a:t>
            </a:r>
          </a:p>
          <a:p>
            <a:pPr lvl="0" rtl="0">
              <a:spcBef>
                <a:spcPts val="0"/>
              </a:spcBef>
              <a:buNone/>
            </a:pPr>
            <a:r>
              <a:rPr lang="en" sz="1100" dirty="0">
                <a:solidFill>
                  <a:schemeClr val="bg1"/>
                </a:solidFill>
                <a:latin typeface="Consolas" panose="020B0609020204030204" pitchFamily="49" charset="0"/>
                <a:sym typeface="Consolas"/>
              </a:rPr>
              <a:t>Read 1 MB sequentially from memory     250,000   ns      250 us</a:t>
            </a:r>
          </a:p>
          <a:p>
            <a:pPr lvl="0" rtl="0">
              <a:spcBef>
                <a:spcPts val="0"/>
              </a:spcBef>
              <a:buNone/>
            </a:pPr>
            <a:r>
              <a:rPr lang="en" sz="1100" dirty="0">
                <a:solidFill>
                  <a:schemeClr val="bg1"/>
                </a:solidFill>
                <a:latin typeface="Consolas" panose="020B0609020204030204" pitchFamily="49" charset="0"/>
                <a:sym typeface="Consolas"/>
              </a:rPr>
              <a:t>Round trip within same datacenter      500,000   ns      500 us</a:t>
            </a:r>
          </a:p>
          <a:p>
            <a:pPr lvl="0" rtl="0">
              <a:spcBef>
                <a:spcPts val="0"/>
              </a:spcBef>
              <a:buNone/>
            </a:pPr>
            <a:endParaRPr lang="en" sz="1100" dirty="0">
              <a:solidFill>
                <a:schemeClr val="bg1"/>
              </a:solidFill>
              <a:latin typeface="Consolas" panose="020B0609020204030204" pitchFamily="49" charset="0"/>
              <a:sym typeface="Consolas"/>
            </a:endParaRPr>
          </a:p>
          <a:p>
            <a:pPr lvl="0" rtl="0">
              <a:spcBef>
                <a:spcPts val="0"/>
              </a:spcBef>
              <a:buNone/>
            </a:pPr>
            <a:r>
              <a:rPr lang="en" sz="1100" dirty="0">
                <a:solidFill>
                  <a:schemeClr val="bg1"/>
                </a:solidFill>
                <a:latin typeface="Consolas" panose="020B0609020204030204" pitchFamily="49" charset="0"/>
                <a:sym typeface="Consolas"/>
              </a:rPr>
              <a:t>Read 1 MB sequentially from SSD*     1,000,000   ns    1,000 us    1 ms  ~1GB/sec SSD, 4X memory</a:t>
            </a:r>
          </a:p>
          <a:p>
            <a:pPr lvl="0" rtl="0">
              <a:spcBef>
                <a:spcPts val="0"/>
              </a:spcBef>
              <a:buNone/>
            </a:pPr>
            <a:r>
              <a:rPr lang="en" sz="1100" dirty="0">
                <a:solidFill>
                  <a:schemeClr val="bg1"/>
                </a:solidFill>
                <a:latin typeface="Consolas" panose="020B0609020204030204" pitchFamily="49" charset="0"/>
                <a:sym typeface="Consolas"/>
              </a:rPr>
              <a:t>Disk seek                           10,000,000   ns   10,000 us   10 ms  20x datacenter roundtrip</a:t>
            </a:r>
          </a:p>
          <a:p>
            <a:pPr lvl="0" rtl="0">
              <a:spcBef>
                <a:spcPts val="0"/>
              </a:spcBef>
              <a:buNone/>
            </a:pPr>
            <a:r>
              <a:rPr lang="en" sz="1100" dirty="0">
                <a:solidFill>
                  <a:schemeClr val="bg1"/>
                </a:solidFill>
                <a:latin typeface="Consolas" panose="020B0609020204030204" pitchFamily="49" charset="0"/>
                <a:sym typeface="Consolas"/>
              </a:rPr>
              <a:t>Read 1 MB sequentially from disk    20,000,000   ns   20,000 us   20 ms  80x memory, 20X SSD</a:t>
            </a:r>
          </a:p>
          <a:p>
            <a:pPr lvl="0" rtl="0">
              <a:spcBef>
                <a:spcPts val="0"/>
              </a:spcBef>
              <a:buNone/>
            </a:pPr>
            <a:r>
              <a:rPr lang="en" sz="1100" dirty="0">
                <a:solidFill>
                  <a:schemeClr val="bg1"/>
                </a:solidFill>
                <a:latin typeface="Consolas" panose="020B0609020204030204" pitchFamily="49" charset="0"/>
                <a:sym typeface="Consolas"/>
              </a:rPr>
              <a:t>Send packet CA-&gt;Netherlands-&gt;CA    150,000,000   ns  150,000 us  150 ms</a:t>
            </a:r>
          </a:p>
          <a:p>
            <a:pPr lvl="0" rtl="0">
              <a:spcBef>
                <a:spcPts val="0"/>
              </a:spcBef>
              <a:buNone/>
            </a:pPr>
            <a:endParaRPr sz="1100" dirty="0">
              <a:solidFill>
                <a:schemeClr val="bg1"/>
              </a:solidFill>
              <a:latin typeface="Consolas" panose="020B0609020204030204" pitchFamily="49" charset="0"/>
            </a:endParaRPr>
          </a:p>
        </p:txBody>
      </p:sp>
      <p:sp>
        <p:nvSpPr>
          <p:cNvPr id="425" name="Shape 42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11</a:t>
            </a:fld>
            <a:endParaRPr lang="en"/>
          </a:p>
        </p:txBody>
      </p:sp>
      <p:sp>
        <p:nvSpPr>
          <p:cNvPr id="426" name="Shape 426"/>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3) Conoce tu hardware: Memoria</a:t>
            </a:r>
          </a:p>
        </p:txBody>
      </p:sp>
      <p:sp>
        <p:nvSpPr>
          <p:cNvPr id="7"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6"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7"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8"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9"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0"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2"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30" name="Rectangle 29"/>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Shape 431"/>
          <p:cNvSpPr txBox="1">
            <a:spLocks noGrp="1"/>
          </p:cNvSpPr>
          <p:nvPr>
            <p:ph type="body" idx="1"/>
          </p:nvPr>
        </p:nvSpPr>
        <p:spPr>
          <a:xfrm>
            <a:off x="3084358" y="945525"/>
            <a:ext cx="2767967" cy="732203"/>
          </a:xfrm>
          <a:prstGeom prst="rect">
            <a:avLst/>
          </a:prstGeom>
        </p:spPr>
        <p:txBody>
          <a:bodyPr lIns="91425" tIns="91425" rIns="91425" bIns="91425" anchor="t" anchorCtr="0">
            <a:noAutofit/>
          </a:bodyPr>
          <a:lstStyle/>
          <a:p>
            <a:pPr lvl="0" algn="ctr" rtl="0">
              <a:lnSpc>
                <a:spcPct val="100000"/>
              </a:lnSpc>
              <a:spcBef>
                <a:spcPts val="0"/>
              </a:spcBef>
              <a:spcAft>
                <a:spcPts val="0"/>
              </a:spcAft>
              <a:buNone/>
            </a:pPr>
            <a:r>
              <a:rPr lang="en" dirty="0">
                <a:solidFill>
                  <a:schemeClr val="bg1"/>
                </a:solidFill>
              </a:rPr>
              <a:t>Comparación velocidad</a:t>
            </a:r>
          </a:p>
          <a:p>
            <a:pPr lvl="0" algn="ctr" rtl="0">
              <a:lnSpc>
                <a:spcPct val="100000"/>
              </a:lnSpc>
              <a:spcBef>
                <a:spcPts val="0"/>
              </a:spcBef>
              <a:spcAft>
                <a:spcPts val="0"/>
              </a:spcAft>
              <a:buNone/>
            </a:pPr>
            <a:r>
              <a:rPr lang="en" sz="1200" dirty="0">
                <a:solidFill>
                  <a:schemeClr val="bg1"/>
                </a:solidFill>
              </a:rPr>
              <a:t>(a escala)</a:t>
            </a:r>
          </a:p>
          <a:p>
            <a:pPr lvl="0" algn="ctr" rtl="0">
              <a:lnSpc>
                <a:spcPct val="100000"/>
              </a:lnSpc>
              <a:spcBef>
                <a:spcPts val="0"/>
              </a:spcBef>
              <a:spcAft>
                <a:spcPts val="0"/>
              </a:spcAft>
              <a:buNone/>
            </a:pPr>
            <a:endParaRPr dirty="0">
              <a:solidFill>
                <a:schemeClr val="bg1"/>
              </a:solidFill>
            </a:endParaRPr>
          </a:p>
        </p:txBody>
      </p:sp>
      <p:sp>
        <p:nvSpPr>
          <p:cNvPr id="436" name="Shape 436"/>
          <p:cNvSpPr/>
          <p:nvPr/>
        </p:nvSpPr>
        <p:spPr>
          <a:xfrm>
            <a:off x="7273268" y="2469391"/>
            <a:ext cx="333600" cy="218700"/>
          </a:xfrm>
          <a:prstGeom prst="cloudCallout">
            <a:avLst>
              <a:gd name="adj1" fmla="val 50835"/>
              <a:gd name="adj2" fmla="val 943"/>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37" name="Shape 437"/>
          <p:cNvSpPr/>
          <p:nvPr/>
        </p:nvSpPr>
        <p:spPr>
          <a:xfrm>
            <a:off x="7273268" y="3021179"/>
            <a:ext cx="333600" cy="218700"/>
          </a:xfrm>
          <a:prstGeom prst="cloudCallout">
            <a:avLst>
              <a:gd name="adj1" fmla="val 50835"/>
              <a:gd name="adj2" fmla="val 274"/>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38" name="Shape 438"/>
          <p:cNvSpPr/>
          <p:nvPr/>
        </p:nvSpPr>
        <p:spPr>
          <a:xfrm>
            <a:off x="7273268" y="3575754"/>
            <a:ext cx="333600" cy="218700"/>
          </a:xfrm>
          <a:prstGeom prst="cloudCallout">
            <a:avLst>
              <a:gd name="adj1" fmla="val 49426"/>
              <a:gd name="adj2" fmla="val 11248"/>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39" name="Shape 439"/>
          <p:cNvSpPr/>
          <p:nvPr/>
        </p:nvSpPr>
        <p:spPr>
          <a:xfrm>
            <a:off x="7273268" y="1883804"/>
            <a:ext cx="333600" cy="218700"/>
          </a:xfrm>
          <a:prstGeom prst="cloudCallout">
            <a:avLst>
              <a:gd name="adj1" fmla="val 51304"/>
              <a:gd name="adj2" fmla="val -2298"/>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40" name="Shape 440"/>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441" name="Shape 44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12</a:t>
            </a:fld>
            <a:endParaRPr lang="en"/>
          </a:p>
        </p:txBody>
      </p:sp>
      <p:sp>
        <p:nvSpPr>
          <p:cNvPr id="442" name="Shape 442"/>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3) Conoce tu hardware: Memoria</a:t>
            </a:r>
          </a:p>
        </p:txBody>
      </p:sp>
      <p:sp>
        <p:nvSpPr>
          <p:cNvPr id="443" name="Shape 443"/>
          <p:cNvSpPr txBox="1"/>
          <p:nvPr/>
        </p:nvSpPr>
        <p:spPr>
          <a:xfrm>
            <a:off x="1008289" y="1749287"/>
            <a:ext cx="755100" cy="2122500"/>
          </a:xfrm>
          <a:prstGeom prst="rect">
            <a:avLst/>
          </a:prstGeom>
          <a:solidFill>
            <a:srgbClr val="CCCCCC"/>
          </a:solid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dirty="0"/>
          </a:p>
          <a:p>
            <a:pPr lvl="0" algn="ctr" rtl="0">
              <a:spcBef>
                <a:spcPts val="0"/>
              </a:spcBef>
              <a:buNone/>
            </a:pPr>
            <a:endParaRPr dirty="0"/>
          </a:p>
          <a:p>
            <a:pPr lvl="0" algn="ctr" rtl="0">
              <a:spcBef>
                <a:spcPts val="0"/>
              </a:spcBef>
              <a:buNone/>
            </a:pPr>
            <a:endParaRPr dirty="0"/>
          </a:p>
          <a:p>
            <a:pPr lvl="0" algn="ctr" rtl="0">
              <a:spcBef>
                <a:spcPts val="0"/>
              </a:spcBef>
              <a:buNone/>
            </a:pPr>
            <a:endParaRPr dirty="0"/>
          </a:p>
          <a:p>
            <a:pPr lvl="0" algn="ctr">
              <a:spcBef>
                <a:spcPts val="0"/>
              </a:spcBef>
              <a:buNone/>
            </a:pPr>
            <a:r>
              <a:rPr lang="en" dirty="0"/>
              <a:t>CPU</a:t>
            </a:r>
          </a:p>
        </p:txBody>
      </p:sp>
      <p:sp>
        <p:nvSpPr>
          <p:cNvPr id="432" name="Shape 432"/>
          <p:cNvSpPr txBox="1"/>
          <p:nvPr/>
        </p:nvSpPr>
        <p:spPr>
          <a:xfrm>
            <a:off x="7021468" y="1771609"/>
            <a:ext cx="729707" cy="430500"/>
          </a:xfrm>
          <a:prstGeom prst="rect">
            <a:avLst/>
          </a:prstGeom>
          <a:solidFill>
            <a:srgbClr val="00FF00"/>
          </a:solid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a:t>L1</a:t>
            </a:r>
          </a:p>
        </p:txBody>
      </p:sp>
      <p:sp>
        <p:nvSpPr>
          <p:cNvPr id="433" name="Shape 433"/>
          <p:cNvSpPr txBox="1"/>
          <p:nvPr/>
        </p:nvSpPr>
        <p:spPr>
          <a:xfrm>
            <a:off x="7021468" y="2354409"/>
            <a:ext cx="729707" cy="430500"/>
          </a:xfrm>
          <a:prstGeom prst="rect">
            <a:avLst/>
          </a:prstGeom>
          <a:solidFill>
            <a:srgbClr val="6FA8DC"/>
          </a:solid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a:t>L2</a:t>
            </a:r>
          </a:p>
        </p:txBody>
      </p:sp>
      <p:sp>
        <p:nvSpPr>
          <p:cNvPr id="434" name="Shape 434"/>
          <p:cNvSpPr txBox="1"/>
          <p:nvPr/>
        </p:nvSpPr>
        <p:spPr>
          <a:xfrm>
            <a:off x="7021425" y="2908984"/>
            <a:ext cx="729707" cy="430500"/>
          </a:xfrm>
          <a:prstGeom prst="rect">
            <a:avLst/>
          </a:prstGeom>
          <a:solidFill>
            <a:srgbClr val="C27BA0"/>
          </a:solid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a:t>L3</a:t>
            </a:r>
          </a:p>
        </p:txBody>
      </p:sp>
      <p:sp>
        <p:nvSpPr>
          <p:cNvPr id="435" name="Shape 435"/>
          <p:cNvSpPr txBox="1"/>
          <p:nvPr/>
        </p:nvSpPr>
        <p:spPr>
          <a:xfrm>
            <a:off x="7021468" y="3463559"/>
            <a:ext cx="729707" cy="430500"/>
          </a:xfrm>
          <a:prstGeom prst="rect">
            <a:avLst/>
          </a:prstGeom>
          <a:solidFill>
            <a:srgbClr val="E06666"/>
          </a:solid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1200"/>
              <a:t>MM</a:t>
            </a:r>
          </a:p>
        </p:txBody>
      </p:sp>
      <p:sp>
        <p:nvSpPr>
          <p:cNvPr id="18"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25"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26"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27"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28"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9"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31"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4.72222E-6 4.32099E-6 L -0.66511 4.32099E-6 " pathEditMode="relative" rAng="0" ptsTypes="AA">
                                      <p:cBhvr>
                                        <p:cTn id="6" dur="500" fill="hold"/>
                                        <p:tgtEl>
                                          <p:spTgt spid="439"/>
                                        </p:tgtEl>
                                        <p:attrNameLst>
                                          <p:attrName>ppt_x</p:attrName>
                                          <p:attrName>ppt_y</p:attrName>
                                        </p:attrNameLst>
                                      </p:cBhvr>
                                      <p:rCtr x="-33264"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grpId="0" nodeType="clickEffect">
                                  <p:stCondLst>
                                    <p:cond delay="0"/>
                                  </p:stCondLst>
                                  <p:childTnLst>
                                    <p:animMotion origin="layout" path="M 4.72222E-6 -4.5679E-6 L -0.66059 -4.5679E-6 " pathEditMode="relative" rAng="0" ptsTypes="AA">
                                      <p:cBhvr>
                                        <p:cTn id="10" dur="1750" fill="hold"/>
                                        <p:tgtEl>
                                          <p:spTgt spid="436"/>
                                        </p:tgtEl>
                                        <p:attrNameLst>
                                          <p:attrName>ppt_x</p:attrName>
                                          <p:attrName>ppt_y</p:attrName>
                                        </p:attrNameLst>
                                      </p:cBhvr>
                                      <p:rCtr x="-33038" y="0"/>
                                    </p:animMotion>
                                  </p:childTnLst>
                                </p:cTn>
                              </p:par>
                            </p:childTnLst>
                          </p:cTn>
                        </p:par>
                      </p:childTnLst>
                    </p:cTn>
                  </p:par>
                  <p:par>
                    <p:cTn id="11" fill="hold">
                      <p:stCondLst>
                        <p:cond delay="indefinite"/>
                      </p:stCondLst>
                      <p:childTnLst>
                        <p:par>
                          <p:cTn id="12" fill="hold">
                            <p:stCondLst>
                              <p:cond delay="0"/>
                            </p:stCondLst>
                            <p:childTnLst>
                              <p:par>
                                <p:cTn id="13" presetID="35" presetClass="path" presetSubtype="0" accel="50000" decel="50000" fill="hold" grpId="0" nodeType="clickEffect">
                                  <p:stCondLst>
                                    <p:cond delay="0"/>
                                  </p:stCondLst>
                                  <p:childTnLst>
                                    <p:animMotion origin="layout" path="M 4.72222E-6 -1.97531E-6 L -0.65886 -1.97531E-6 " pathEditMode="relative" rAng="0" ptsTypes="AA">
                                      <p:cBhvr>
                                        <p:cTn id="14" dur="7500" fill="hold"/>
                                        <p:tgtEl>
                                          <p:spTgt spid="437"/>
                                        </p:tgtEl>
                                        <p:attrNameLst>
                                          <p:attrName>ppt_x</p:attrName>
                                          <p:attrName>ppt_y</p:attrName>
                                        </p:attrNameLst>
                                      </p:cBhvr>
                                      <p:rCtr x="-32951" y="0"/>
                                    </p:animMotion>
                                  </p:childTnLst>
                                </p:cTn>
                              </p:par>
                            </p:childTnLst>
                          </p:cTn>
                        </p:par>
                      </p:childTnLst>
                    </p:cTn>
                  </p:par>
                  <p:par>
                    <p:cTn id="15" fill="hold">
                      <p:stCondLst>
                        <p:cond delay="indefinite"/>
                      </p:stCondLst>
                      <p:childTnLst>
                        <p:par>
                          <p:cTn id="16" fill="hold">
                            <p:stCondLst>
                              <p:cond delay="0"/>
                            </p:stCondLst>
                            <p:childTnLst>
                              <p:par>
                                <p:cTn id="17" presetID="35" presetClass="path" presetSubtype="0" accel="50000" decel="50000" fill="hold" grpId="0" nodeType="clickEffect">
                                  <p:stCondLst>
                                    <p:cond delay="0"/>
                                  </p:stCondLst>
                                  <p:childTnLst>
                                    <p:animMotion origin="layout" path="M 4.72222E-6 1.97531E-6 L -0.65886 1.97531E-6 " pathEditMode="relative" rAng="0" ptsTypes="AA">
                                      <p:cBhvr>
                                        <p:cTn id="18" dur="12500" fill="hold"/>
                                        <p:tgtEl>
                                          <p:spTgt spid="438"/>
                                        </p:tgtEl>
                                        <p:attrNameLst>
                                          <p:attrName>ppt_x</p:attrName>
                                          <p:attrName>ppt_y</p:attrName>
                                        </p:attrNameLst>
                                      </p:cBhvr>
                                      <p:rCtr x="-3295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animBg="1"/>
      <p:bldP spid="437" grpId="0" animBg="1"/>
      <p:bldP spid="438" grpId="0" animBg="1"/>
      <p:bldP spid="43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22" name="Rectangle 21"/>
          <p:cNvSpPr/>
          <p:nvPr/>
        </p:nvSpPr>
        <p:spPr>
          <a:xfrm>
            <a:off x="6878"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13" name="Shape 413"/>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414" name="Shape 414"/>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b="1" dirty="0">
                <a:solidFill>
                  <a:srgbClr val="FFFFFF"/>
                </a:solidFill>
              </a:rPr>
              <a:t>3) Conoce tu hardware: Memoria</a:t>
            </a:r>
          </a:p>
        </p:txBody>
      </p:sp>
      <p:sp>
        <p:nvSpPr>
          <p:cNvPr id="416" name="Shape 41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13</a:t>
            </a:fld>
            <a:endParaRPr lang="en"/>
          </a:p>
        </p:txBody>
      </p:sp>
      <p:sp>
        <p:nvSpPr>
          <p:cNvPr id="417" name="Shape 417"/>
          <p:cNvSpPr txBox="1">
            <a:spLocks noGrp="1"/>
          </p:cNvSpPr>
          <p:nvPr>
            <p:ph type="body" idx="1"/>
          </p:nvPr>
        </p:nvSpPr>
        <p:spPr>
          <a:xfrm>
            <a:off x="471935" y="940293"/>
            <a:ext cx="7940955" cy="91351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La CPU es </a:t>
            </a:r>
            <a:r>
              <a:rPr lang="en" b="1" dirty="0">
                <a:solidFill>
                  <a:schemeClr val="bg1"/>
                </a:solidFill>
              </a:rPr>
              <a:t>demasiádo </a:t>
            </a:r>
            <a:r>
              <a:rPr lang="en" dirty="0">
                <a:solidFill>
                  <a:schemeClr val="bg1"/>
                </a:solidFill>
              </a:rPr>
              <a:t>rápida. ¡Esperando los datos!</a:t>
            </a:r>
          </a:p>
          <a:p>
            <a:pPr lvl="0" rtl="0">
              <a:spcBef>
                <a:spcPts val="0"/>
              </a:spcBef>
              <a:buNone/>
            </a:pPr>
            <a:endParaRPr dirty="0">
              <a:solidFill>
                <a:schemeClr val="bg1"/>
              </a:solidFill>
            </a:endParaRPr>
          </a:p>
          <a:p>
            <a:pPr lvl="0" rtl="0">
              <a:spcBef>
                <a:spcPts val="0"/>
              </a:spcBef>
              <a:buNone/>
            </a:pPr>
            <a:endParaRPr dirty="0">
              <a:solidFill>
                <a:schemeClr val="bg1"/>
              </a:solidFill>
            </a:endParaRPr>
          </a:p>
          <a:p>
            <a:pPr lvl="0" rtl="0">
              <a:spcBef>
                <a:spcPts val="0"/>
              </a:spcBef>
              <a:buNone/>
            </a:pPr>
            <a:endParaRPr dirty="0">
              <a:solidFill>
                <a:schemeClr val="bg1"/>
              </a:solidFill>
            </a:endParaRPr>
          </a:p>
          <a:p>
            <a:pPr lvl="0" rtl="0">
              <a:spcBef>
                <a:spcPts val="0"/>
              </a:spcBef>
              <a:buNone/>
            </a:pPr>
            <a:endParaRPr dirty="0">
              <a:solidFill>
                <a:schemeClr val="bg1"/>
              </a:solidFill>
            </a:endParaRPr>
          </a:p>
        </p:txBody>
      </p:sp>
      <p:sp>
        <p:nvSpPr>
          <p:cNvPr id="7"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6"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7"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8"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9"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0"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3"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
        <p:nvSpPr>
          <p:cNvPr id="21" name="Shape 417"/>
          <p:cNvSpPr txBox="1">
            <a:spLocks/>
          </p:cNvSpPr>
          <p:nvPr/>
        </p:nvSpPr>
        <p:spPr>
          <a:xfrm>
            <a:off x="471935" y="1267780"/>
            <a:ext cx="8211453" cy="526592"/>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9pPr>
          </a:lstStyle>
          <a:p>
            <a:r>
              <a:rPr lang="es-ES" dirty="0">
                <a:solidFill>
                  <a:schemeClr val="bg1"/>
                </a:solidFill>
              </a:rPr>
              <a:t>La </a:t>
            </a:r>
            <a:r>
              <a:rPr lang="es-ES" b="1" dirty="0">
                <a:solidFill>
                  <a:schemeClr val="bg1"/>
                </a:solidFill>
              </a:rPr>
              <a:t>cache</a:t>
            </a:r>
            <a:r>
              <a:rPr lang="es-ES" dirty="0">
                <a:solidFill>
                  <a:schemeClr val="bg1"/>
                </a:solidFill>
              </a:rPr>
              <a:t> nivel 1 es </a:t>
            </a:r>
            <a:r>
              <a:rPr lang="es-ES" b="1" dirty="0">
                <a:solidFill>
                  <a:schemeClr val="bg1"/>
                </a:solidFill>
              </a:rPr>
              <a:t>muy</a:t>
            </a:r>
            <a:r>
              <a:rPr lang="es-ES" dirty="0">
                <a:solidFill>
                  <a:schemeClr val="bg1"/>
                </a:solidFill>
              </a:rPr>
              <a:t> rápida. La </a:t>
            </a:r>
            <a:r>
              <a:rPr lang="es-ES" b="1" dirty="0">
                <a:solidFill>
                  <a:schemeClr val="bg1"/>
                </a:solidFill>
              </a:rPr>
              <a:t>memoria</a:t>
            </a:r>
            <a:r>
              <a:rPr lang="es-ES" dirty="0">
                <a:solidFill>
                  <a:schemeClr val="bg1"/>
                </a:solidFill>
              </a:rPr>
              <a:t> </a:t>
            </a:r>
            <a:r>
              <a:rPr lang="es-ES" b="1" dirty="0">
                <a:solidFill>
                  <a:schemeClr val="bg1"/>
                </a:solidFill>
              </a:rPr>
              <a:t>principal</a:t>
            </a:r>
            <a:r>
              <a:rPr lang="es-ES" dirty="0">
                <a:solidFill>
                  <a:schemeClr val="bg1"/>
                </a:solidFill>
              </a:rPr>
              <a:t> es </a:t>
            </a:r>
            <a:r>
              <a:rPr lang="es-ES" b="1" dirty="0">
                <a:solidFill>
                  <a:schemeClr val="bg1"/>
                </a:solidFill>
              </a:rPr>
              <a:t>MUY</a:t>
            </a:r>
            <a:r>
              <a:rPr lang="es-ES" dirty="0">
                <a:solidFill>
                  <a:schemeClr val="bg1"/>
                </a:solidFill>
              </a:rPr>
              <a:t> lenta.</a:t>
            </a:r>
          </a:p>
          <a:p>
            <a:endParaRPr lang="es-ES" dirty="0">
              <a:solidFill>
                <a:schemeClr val="bg1"/>
              </a:solidFill>
            </a:endParaRPr>
          </a:p>
          <a:p>
            <a:endParaRPr lang="es-ES" dirty="0">
              <a:solidFill>
                <a:schemeClr val="bg1"/>
              </a:solidFill>
            </a:endParaRPr>
          </a:p>
          <a:p>
            <a:endParaRPr lang="es-ES" dirty="0">
              <a:solidFill>
                <a:schemeClr val="bg1"/>
              </a:solidFill>
            </a:endParaRPr>
          </a:p>
          <a:p>
            <a:endParaRPr lang="es-ES" dirty="0">
              <a:solidFill>
                <a:schemeClr val="bg1"/>
              </a:solidFill>
            </a:endParaRPr>
          </a:p>
        </p:txBody>
      </p:sp>
      <p:sp>
        <p:nvSpPr>
          <p:cNvPr id="24" name="Shape 417"/>
          <p:cNvSpPr txBox="1">
            <a:spLocks/>
          </p:cNvSpPr>
          <p:nvPr/>
        </p:nvSpPr>
        <p:spPr>
          <a:xfrm>
            <a:off x="366470" y="3332349"/>
            <a:ext cx="8000521" cy="1516778"/>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9pPr>
          </a:lstStyle>
          <a:p>
            <a:r>
              <a:rPr lang="es-ES" dirty="0">
                <a:solidFill>
                  <a:schemeClr val="bg1"/>
                </a:solidFill>
              </a:rPr>
              <a:t>Código que entre en cache, compacto, y contiguo en memoria.</a:t>
            </a:r>
          </a:p>
          <a:p>
            <a:r>
              <a:rPr lang="es-ES" dirty="0">
                <a:solidFill>
                  <a:schemeClr val="bg1"/>
                </a:solidFill>
              </a:rPr>
              <a:t>Datos que entren en cache, compactos, y contiguos en memoria.</a:t>
            </a:r>
          </a:p>
          <a:p>
            <a:endParaRPr lang="es-ES" dirty="0">
              <a:solidFill>
                <a:schemeClr val="bg1"/>
              </a:solidFill>
            </a:endParaRPr>
          </a:p>
          <a:p>
            <a:endParaRPr lang="es-ES" dirty="0">
              <a:solidFill>
                <a:schemeClr val="bg1"/>
              </a:solidFill>
            </a:endParaRPr>
          </a:p>
          <a:p>
            <a:endParaRPr lang="es-ES" dirty="0">
              <a:solidFill>
                <a:schemeClr val="bg1"/>
              </a:solidFill>
            </a:endParaRPr>
          </a:p>
          <a:p>
            <a:endParaRPr lang="es-ES" dirty="0">
              <a:solidFill>
                <a:schemeClr val="bg1"/>
              </a:solidFill>
            </a:endParaRPr>
          </a:p>
        </p:txBody>
      </p:sp>
      <p:sp>
        <p:nvSpPr>
          <p:cNvPr id="28" name="Shape 435"/>
          <p:cNvSpPr txBox="1"/>
          <p:nvPr/>
        </p:nvSpPr>
        <p:spPr>
          <a:xfrm>
            <a:off x="5238616" y="1963675"/>
            <a:ext cx="3128375" cy="1192274"/>
          </a:xfrm>
          <a:prstGeom prst="rect">
            <a:avLst/>
          </a:prstGeom>
          <a:solidFill>
            <a:srgbClr val="E06666"/>
          </a:solidFill>
          <a:ln w="3175" cap="flat" cmpd="sng">
            <a:solidFill>
              <a:schemeClr val="bg1"/>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sz="1200" dirty="0"/>
              <a:t>Memoria principal: 100MB</a:t>
            </a:r>
          </a:p>
          <a:p>
            <a:pPr lvl="0" algn="ctr" rtl="0">
              <a:spcBef>
                <a:spcPts val="0"/>
              </a:spcBef>
              <a:buNone/>
            </a:pPr>
            <a:endParaRPr lang="en" sz="1200" dirty="0"/>
          </a:p>
          <a:p>
            <a:pPr lvl="0" algn="ctr" rtl="0">
              <a:spcBef>
                <a:spcPts val="0"/>
              </a:spcBef>
              <a:buNone/>
            </a:pPr>
            <a:r>
              <a:rPr lang="en" sz="1200" dirty="0"/>
              <a:t>CODIGO y DATOS</a:t>
            </a:r>
          </a:p>
        </p:txBody>
      </p:sp>
      <p:sp>
        <p:nvSpPr>
          <p:cNvPr id="27" name="Shape 434"/>
          <p:cNvSpPr txBox="1"/>
          <p:nvPr/>
        </p:nvSpPr>
        <p:spPr>
          <a:xfrm>
            <a:off x="3862566" y="1955986"/>
            <a:ext cx="250270" cy="1195067"/>
          </a:xfrm>
          <a:prstGeom prst="rect">
            <a:avLst/>
          </a:prstGeom>
          <a:solidFill>
            <a:srgbClr val="C27BA0"/>
          </a:solidFill>
          <a:ln w="3175" cap="flat" cmpd="sng">
            <a:solidFill>
              <a:schemeClr val="bg1"/>
            </a:solidFill>
            <a:prstDash val="solid"/>
            <a:round/>
            <a:headEnd type="none" w="med" len="med"/>
            <a:tailEnd type="none" w="med" len="med"/>
          </a:ln>
        </p:spPr>
        <p:txBody>
          <a:bodyPr lIns="91425" tIns="91425" rIns="91425" bIns="91425" anchor="t" anchorCtr="0">
            <a:noAutofit/>
          </a:bodyPr>
          <a:lstStyle/>
          <a:p>
            <a:pPr lvl="0" rtl="0">
              <a:spcBef>
                <a:spcPts val="0"/>
              </a:spcBef>
              <a:buNone/>
            </a:pPr>
            <a:endParaRPr lang="en" dirty="0"/>
          </a:p>
        </p:txBody>
      </p:sp>
      <p:sp>
        <p:nvSpPr>
          <p:cNvPr id="26" name="Shape 433"/>
          <p:cNvSpPr txBox="1"/>
          <p:nvPr/>
        </p:nvSpPr>
        <p:spPr>
          <a:xfrm>
            <a:off x="2674599" y="2494639"/>
            <a:ext cx="62188" cy="117763"/>
          </a:xfrm>
          <a:prstGeom prst="rect">
            <a:avLst/>
          </a:prstGeom>
          <a:solidFill>
            <a:srgbClr val="6FA8DC"/>
          </a:solidFill>
          <a:ln w="3175" cap="flat" cmpd="sng">
            <a:solidFill>
              <a:schemeClr val="bg1"/>
            </a:solidFill>
            <a:prstDash val="solid"/>
            <a:round/>
            <a:headEnd type="none" w="med" len="med"/>
            <a:tailEnd type="none" w="med" len="med"/>
          </a:ln>
        </p:spPr>
        <p:txBody>
          <a:bodyPr lIns="91425" tIns="91425" rIns="91425" bIns="91425" anchor="t" anchorCtr="0">
            <a:noAutofit/>
          </a:bodyPr>
          <a:lstStyle/>
          <a:p>
            <a:pPr lvl="0" rtl="0">
              <a:spcBef>
                <a:spcPts val="0"/>
              </a:spcBef>
              <a:buNone/>
            </a:pPr>
            <a:endParaRPr lang="en" dirty="0"/>
          </a:p>
        </p:txBody>
      </p:sp>
      <p:sp>
        <p:nvSpPr>
          <p:cNvPr id="25" name="Shape 432"/>
          <p:cNvSpPr txBox="1"/>
          <p:nvPr/>
        </p:nvSpPr>
        <p:spPr>
          <a:xfrm>
            <a:off x="1551128" y="2553520"/>
            <a:ext cx="93851" cy="11742"/>
          </a:xfrm>
          <a:prstGeom prst="rect">
            <a:avLst/>
          </a:prstGeom>
          <a:solidFill>
            <a:srgbClr val="00FF00"/>
          </a:solidFill>
          <a:ln w="3175" cap="flat" cmpd="sng">
            <a:solidFill>
              <a:schemeClr val="bg1"/>
            </a:solidFill>
            <a:prstDash val="solid"/>
            <a:round/>
            <a:headEnd type="none" w="med" len="med"/>
            <a:tailEnd type="none" w="med" len="med"/>
          </a:ln>
        </p:spPr>
        <p:txBody>
          <a:bodyPr lIns="91425" tIns="91425" rIns="91425" bIns="91425" anchor="t" anchorCtr="0">
            <a:noAutofit/>
          </a:bodyPr>
          <a:lstStyle/>
          <a:p>
            <a:pPr lvl="0" rtl="0">
              <a:spcBef>
                <a:spcPts val="0"/>
              </a:spcBef>
              <a:buNone/>
            </a:pPr>
            <a:endParaRPr lang="en" dirty="0"/>
          </a:p>
        </p:txBody>
      </p:sp>
    </p:spTree>
    <p:extLst>
      <p:ext uri="{BB962C8B-B14F-4D97-AF65-F5344CB8AC3E}">
        <p14:creationId xmlns:p14="http://schemas.microsoft.com/office/powerpoint/2010/main" val="84452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p:bldP spid="21" grpId="0"/>
      <p:bldP spid="24" grpId="0" uiExpand="1" build="p"/>
      <p:bldP spid="28" grpId="0" animBg="1"/>
      <p:bldP spid="27" grpId="0" animBg="1"/>
      <p:bldP spid="26"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20" name="Rectangle 19"/>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Shape 53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533" name="Shape 533"/>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Repasando, por ahora, 3 consejos…</a:t>
            </a:r>
          </a:p>
        </p:txBody>
      </p:sp>
      <p:sp>
        <p:nvSpPr>
          <p:cNvPr id="534" name="Shape 534"/>
          <p:cNvSpPr txBox="1">
            <a:spLocks noGrp="1"/>
          </p:cNvSpPr>
          <p:nvPr>
            <p:ph type="body" idx="1"/>
          </p:nvPr>
        </p:nvSpPr>
        <p:spPr>
          <a:xfrm>
            <a:off x="235500" y="832604"/>
            <a:ext cx="8520600" cy="3831600"/>
          </a:xfrm>
          <a:prstGeom prst="rect">
            <a:avLst/>
          </a:prstGeom>
        </p:spPr>
        <p:txBody>
          <a:bodyPr lIns="91425" tIns="91425" rIns="91425" bIns="91425" anchor="t" anchorCtr="0">
            <a:noAutofit/>
          </a:bodyPr>
          <a:lstStyle/>
          <a:p>
            <a:pPr marL="571500" lvl="0" indent="-342900">
              <a:lnSpc>
                <a:spcPct val="100000"/>
              </a:lnSpc>
              <a:spcAft>
                <a:spcPts val="0"/>
              </a:spcAft>
              <a:buClr>
                <a:schemeClr val="bg1"/>
              </a:buClr>
              <a:buFont typeface="+mj-lt"/>
              <a:buAutoNum type="arabicParenR"/>
            </a:pPr>
            <a:r>
              <a:rPr lang="en" dirty="0">
                <a:solidFill>
                  <a:schemeClr val="bg1"/>
                </a:solidFill>
              </a:rPr>
              <a:t>Conoce tus </a:t>
            </a:r>
            <a:r>
              <a:rPr lang="en" b="1" dirty="0">
                <a:solidFill>
                  <a:schemeClr val="bg1"/>
                </a:solidFill>
              </a:rPr>
              <a:t>herramientas</a:t>
            </a:r>
          </a:p>
          <a:p>
            <a:pPr marL="685800" lvl="1">
              <a:lnSpc>
                <a:spcPct val="100000"/>
              </a:lnSpc>
              <a:spcAft>
                <a:spcPts val="0"/>
              </a:spcAft>
              <a:buClr>
                <a:schemeClr val="bg1"/>
              </a:buClr>
            </a:pPr>
            <a:r>
              <a:rPr lang="en" dirty="0">
                <a:solidFill>
                  <a:schemeClr val="bg1"/>
                </a:solidFill>
              </a:rPr>
              <a:t>Lenguage, compiladores...</a:t>
            </a: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Conoce tu hardware: </a:t>
            </a:r>
            <a:r>
              <a:rPr lang="en" b="1" dirty="0">
                <a:solidFill>
                  <a:schemeClr val="bg1"/>
                </a:solidFill>
              </a:rPr>
              <a:t>CPU</a:t>
            </a:r>
          </a:p>
          <a:p>
            <a:pPr marL="685800" lvl="1" rtl="0">
              <a:lnSpc>
                <a:spcPct val="100000"/>
              </a:lnSpc>
              <a:spcBef>
                <a:spcPts val="0"/>
              </a:spcBef>
              <a:spcAft>
                <a:spcPts val="0"/>
              </a:spcAft>
              <a:buClr>
                <a:schemeClr val="bg1"/>
              </a:buClr>
            </a:pPr>
            <a:r>
              <a:rPr lang="en" dirty="0">
                <a:solidFill>
                  <a:schemeClr val="bg1"/>
                </a:solidFill>
              </a:rPr>
              <a:t>CPU es MUY rápida.</a:t>
            </a: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Conoce tu hardware: </a:t>
            </a:r>
            <a:r>
              <a:rPr lang="en" b="1" dirty="0">
                <a:solidFill>
                  <a:schemeClr val="bg1"/>
                </a:solidFill>
              </a:rPr>
              <a:t>memoria</a:t>
            </a:r>
          </a:p>
          <a:p>
            <a:pPr marL="685800" lvl="1" rtl="0">
              <a:lnSpc>
                <a:spcPct val="100000"/>
              </a:lnSpc>
              <a:spcBef>
                <a:spcPts val="0"/>
              </a:spcBef>
              <a:spcAft>
                <a:spcPts val="0"/>
              </a:spcAft>
              <a:buClr>
                <a:schemeClr val="bg1"/>
              </a:buClr>
            </a:pPr>
            <a:r>
              <a:rPr lang="en" dirty="0">
                <a:solidFill>
                  <a:schemeClr val="bg1"/>
                </a:solidFill>
              </a:rPr>
              <a:t>Codigo que respete la cache.</a:t>
            </a:r>
          </a:p>
          <a:p>
            <a:pPr marL="571500" lvl="0" indent="-342900">
              <a:lnSpc>
                <a:spcPct val="100000"/>
              </a:lnSpc>
              <a:spcAft>
                <a:spcPts val="0"/>
              </a:spcAft>
              <a:buClr>
                <a:schemeClr val="bg1"/>
              </a:buClr>
              <a:buFont typeface="+mj-lt"/>
              <a:buAutoNum type="arabicParenR"/>
            </a:pPr>
            <a:r>
              <a:rPr lang="en" dirty="0">
                <a:solidFill>
                  <a:schemeClr val="bg1"/>
                </a:solidFill>
              </a:rPr>
              <a:t> </a:t>
            </a:r>
          </a:p>
          <a:p>
            <a:pPr marL="228600" lvl="1">
              <a:lnSpc>
                <a:spcPct val="100000"/>
              </a:lnSpc>
              <a:spcAft>
                <a:spcPts val="0"/>
              </a:spcAft>
              <a:buClr>
                <a:schemeClr val="bg1"/>
              </a:buClr>
            </a:pPr>
            <a:r>
              <a:rPr lang="en" dirty="0">
                <a:solidFill>
                  <a:schemeClr val="bg1"/>
                </a:solidFill>
              </a:rPr>
              <a:t> </a:t>
            </a:r>
          </a:p>
          <a:p>
            <a:pPr marL="571500" lvl="0" indent="-342900">
              <a:lnSpc>
                <a:spcPct val="100000"/>
              </a:lnSpc>
              <a:spcAft>
                <a:spcPts val="0"/>
              </a:spcAft>
              <a:buClr>
                <a:schemeClr val="bg1"/>
              </a:buClr>
              <a:buFont typeface="+mj-lt"/>
              <a:buAutoNum type="arabicParenR"/>
            </a:pPr>
            <a:r>
              <a:rPr lang="en" dirty="0">
                <a:solidFill>
                  <a:schemeClr val="bg1"/>
                </a:solidFill>
              </a:rPr>
              <a:t> </a:t>
            </a:r>
          </a:p>
          <a:p>
            <a:pPr marL="571500" lvl="1" indent="-342900">
              <a:lnSpc>
                <a:spcPct val="100000"/>
              </a:lnSpc>
              <a:spcAft>
                <a:spcPts val="0"/>
              </a:spcAft>
              <a:buClr>
                <a:schemeClr val="bg1"/>
              </a:buClr>
              <a:buFont typeface="+mj-lt"/>
              <a:buAutoNum type="arabicParenR"/>
            </a:pPr>
            <a:endParaRPr lang="en" dirty="0">
              <a:solidFill>
                <a:schemeClr val="bg1"/>
              </a:solidFill>
            </a:endParaRP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 </a:t>
            </a:r>
          </a:p>
          <a:p>
            <a:pPr marL="228600" lvl="1">
              <a:lnSpc>
                <a:spcPct val="100000"/>
              </a:lnSpc>
              <a:spcAft>
                <a:spcPts val="0"/>
              </a:spcAft>
              <a:buClr>
                <a:schemeClr val="bg1"/>
              </a:buClr>
            </a:pPr>
            <a:r>
              <a:rPr lang="en" dirty="0">
                <a:solidFill>
                  <a:schemeClr val="bg1"/>
                </a:solidFill>
              </a:rPr>
              <a:t> </a:t>
            </a: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 </a:t>
            </a:r>
            <a:endParaRPr lang="en" sz="1800" b="1" dirty="0">
              <a:solidFill>
                <a:schemeClr val="bg1"/>
              </a:solidFill>
            </a:endParaRPr>
          </a:p>
          <a:p>
            <a:pPr lvl="0" rtl="0">
              <a:spcBef>
                <a:spcPts val="0"/>
              </a:spcBef>
              <a:buNone/>
            </a:pPr>
            <a:endParaRPr dirty="0">
              <a:solidFill>
                <a:schemeClr val="bg1"/>
              </a:solidFill>
            </a:endParaRPr>
          </a:p>
        </p:txBody>
      </p:sp>
      <p:sp>
        <p:nvSpPr>
          <p:cNvPr id="535" name="Shape 53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14</a:t>
            </a:fld>
            <a:endParaRPr lang="en"/>
          </a:p>
        </p:txBody>
      </p:sp>
      <p:pic>
        <p:nvPicPr>
          <p:cNvPr id="15"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6"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7"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8"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9"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1"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22"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extLst>
      <p:ext uri="{BB962C8B-B14F-4D97-AF65-F5344CB8AC3E}">
        <p14:creationId xmlns:p14="http://schemas.microsoft.com/office/powerpoint/2010/main" val="687519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6" name="Rectangle 25"/>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Shape 278"/>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279" name="Shape 279"/>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b="1" dirty="0">
                <a:solidFill>
                  <a:schemeClr val="lt1"/>
                </a:solidFill>
              </a:rPr>
              <a:t>4) Conoce tus números</a:t>
            </a:r>
          </a:p>
          <a:p>
            <a:pPr lvl="0" rtl="0">
              <a:spcBef>
                <a:spcPts val="0"/>
              </a:spcBef>
              <a:buNone/>
            </a:pPr>
            <a:endParaRPr b="1" dirty="0">
              <a:solidFill>
                <a:srgbClr val="FFFFFF"/>
              </a:solidFill>
            </a:endParaRPr>
          </a:p>
        </p:txBody>
      </p:sp>
      <p:sp>
        <p:nvSpPr>
          <p:cNvPr id="280" name="Shape 280"/>
          <p:cNvSpPr txBox="1">
            <a:spLocks noGrp="1"/>
          </p:cNvSpPr>
          <p:nvPr>
            <p:ph type="body" idx="1"/>
          </p:nvPr>
        </p:nvSpPr>
        <p:spPr>
          <a:xfrm>
            <a:off x="311700" y="875075"/>
            <a:ext cx="8520600" cy="34164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Cálculos en la cabeza:</a:t>
            </a:r>
          </a:p>
          <a:p>
            <a:pPr marL="514350" lvl="0" indent="-285750" rtl="0">
              <a:spcBef>
                <a:spcPts val="0"/>
              </a:spcBef>
              <a:buClr>
                <a:schemeClr val="bg1"/>
              </a:buClr>
              <a:buFont typeface="Arial" panose="020B0604020202020204" pitchFamily="34" charset="0"/>
              <a:buChar char="•"/>
            </a:pPr>
            <a:r>
              <a:rPr lang="en" dirty="0">
                <a:solidFill>
                  <a:schemeClr val="bg1"/>
                </a:solidFill>
              </a:rPr>
              <a:t>Potencias de 2.</a:t>
            </a:r>
          </a:p>
          <a:p>
            <a:pPr marL="514350" lvl="0" indent="-285750" rtl="0">
              <a:spcBef>
                <a:spcPts val="0"/>
              </a:spcBef>
              <a:buClr>
                <a:schemeClr val="bg1"/>
              </a:buClr>
              <a:buFont typeface="Arial" panose="020B0604020202020204" pitchFamily="34" charset="0"/>
              <a:buChar char="•"/>
            </a:pPr>
            <a:r>
              <a:rPr lang="en" dirty="0">
                <a:solidFill>
                  <a:schemeClr val="bg1"/>
                </a:solidFill>
              </a:rPr>
              <a:t>Size_of: int, float, char...</a:t>
            </a:r>
          </a:p>
          <a:p>
            <a:pPr marL="514350" lvl="0" indent="-285750" rtl="0">
              <a:spcBef>
                <a:spcPts val="0"/>
              </a:spcBef>
              <a:buClr>
                <a:schemeClr val="bg1"/>
              </a:buClr>
              <a:buFont typeface="Arial" panose="020B0604020202020204" pitchFamily="34" charset="0"/>
              <a:buChar char="•"/>
            </a:pPr>
            <a:r>
              <a:rPr lang="en" dirty="0">
                <a:solidFill>
                  <a:schemeClr val="bg1"/>
                </a:solidFill>
              </a:rPr>
              <a:t>Tamaños de caché </a:t>
            </a:r>
            <a:r>
              <a:rPr lang="en" sz="1000" dirty="0">
                <a:solidFill>
                  <a:schemeClr val="bg1"/>
                </a:solidFill>
              </a:rPr>
              <a:t>(Jeff Dean numbers).</a:t>
            </a:r>
          </a:p>
          <a:p>
            <a:pPr marL="514350" lvl="0" indent="-285750" rtl="0">
              <a:spcBef>
                <a:spcPts val="0"/>
              </a:spcBef>
              <a:buClr>
                <a:schemeClr val="bg1"/>
              </a:buClr>
              <a:buFont typeface="Arial" panose="020B0604020202020204" pitchFamily="34" charset="0"/>
              <a:buChar char="•"/>
            </a:pPr>
            <a:r>
              <a:rPr lang="en" dirty="0">
                <a:solidFill>
                  <a:schemeClr val="bg1"/>
                </a:solidFill>
              </a:rPr>
              <a:t>Combinatoria.</a:t>
            </a:r>
          </a:p>
          <a:p>
            <a:pPr marL="514350" lvl="0" indent="-285750" rtl="0">
              <a:spcBef>
                <a:spcPts val="0"/>
              </a:spcBef>
              <a:buClr>
                <a:schemeClr val="bg1"/>
              </a:buClr>
              <a:buFont typeface="Arial" panose="020B0604020202020204" pitchFamily="34" charset="0"/>
              <a:buChar char="•"/>
            </a:pPr>
            <a:r>
              <a:rPr lang="en" dirty="0">
                <a:solidFill>
                  <a:schemeClr val="bg1"/>
                </a:solidFill>
              </a:rPr>
              <a:t>Geometria matemática.</a:t>
            </a:r>
          </a:p>
          <a:p>
            <a:pPr marL="514350" lvl="0" indent="-285750" rtl="0">
              <a:spcBef>
                <a:spcPts val="0"/>
              </a:spcBef>
              <a:buClr>
                <a:schemeClr val="bg1"/>
              </a:buClr>
              <a:buFont typeface="Arial" panose="020B0604020202020204" pitchFamily="34" charset="0"/>
              <a:buChar char="•"/>
            </a:pPr>
            <a:r>
              <a:rPr lang="en" dirty="0">
                <a:solidFill>
                  <a:schemeClr val="bg1"/>
                </a:solidFill>
              </a:rPr>
              <a:t>&lt;Insertar otro&gt;.</a:t>
            </a:r>
          </a:p>
        </p:txBody>
      </p:sp>
      <p:sp>
        <p:nvSpPr>
          <p:cNvPr id="281" name="Shape 28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15</a:t>
            </a:fld>
            <a:endParaRPr lang="en"/>
          </a:p>
        </p:txBody>
      </p:sp>
      <p:pic>
        <p:nvPicPr>
          <p:cNvPr id="282" name="Shape 282"/>
          <p:cNvPicPr preferRelativeResize="0"/>
          <p:nvPr/>
        </p:nvPicPr>
        <p:blipFill>
          <a:blip r:embed="rId3">
            <a:alphaModFix/>
          </a:blip>
          <a:stretch>
            <a:fillRect/>
          </a:stretch>
        </p:blipFill>
        <p:spPr>
          <a:xfrm>
            <a:off x="4451221" y="842157"/>
            <a:ext cx="1872523" cy="3416399"/>
          </a:xfrm>
          <a:prstGeom prst="rect">
            <a:avLst/>
          </a:prstGeom>
          <a:noFill/>
          <a:ln>
            <a:noFill/>
          </a:ln>
        </p:spPr>
      </p:pic>
      <p:sp>
        <p:nvSpPr>
          <p:cNvPr id="283" name="Shape 283"/>
          <p:cNvSpPr txBox="1"/>
          <p:nvPr/>
        </p:nvSpPr>
        <p:spPr>
          <a:xfrm>
            <a:off x="6565900" y="2028175"/>
            <a:ext cx="2321400" cy="1665000"/>
          </a:xfrm>
          <a:prstGeom prst="rect">
            <a:avLst/>
          </a:prstGeom>
          <a:noFill/>
          <a:ln>
            <a:noFill/>
          </a:ln>
        </p:spPr>
        <p:txBody>
          <a:bodyPr lIns="91425" tIns="91425" rIns="91425" bIns="91425" anchor="t" anchorCtr="0">
            <a:noAutofit/>
          </a:bodyPr>
          <a:lstStyle/>
          <a:p>
            <a:pPr lvl="0">
              <a:spcBef>
                <a:spcPts val="0"/>
              </a:spcBef>
              <a:buNone/>
            </a:pPr>
            <a:r>
              <a:rPr lang="en" dirty="0">
                <a:solidFill>
                  <a:schemeClr val="bg1"/>
                </a:solidFill>
              </a:rPr>
              <a:t>Ejemplo: 2</a:t>
            </a:r>
            <a:r>
              <a:rPr lang="en" baseline="30000" dirty="0">
                <a:solidFill>
                  <a:schemeClr val="bg1"/>
                </a:solidFill>
              </a:rPr>
              <a:t>24</a:t>
            </a:r>
            <a:r>
              <a:rPr lang="en" dirty="0">
                <a:solidFill>
                  <a:schemeClr val="bg1"/>
                </a:solidFill>
              </a:rPr>
              <a:t> = ?</a:t>
            </a:r>
          </a:p>
          <a:p>
            <a:pPr lvl="0" rtl="0">
              <a:spcBef>
                <a:spcPts val="0"/>
              </a:spcBef>
              <a:buNone/>
            </a:pPr>
            <a:endParaRPr dirty="0">
              <a:solidFill>
                <a:schemeClr val="bg1"/>
              </a:solidFill>
            </a:endParaRPr>
          </a:p>
          <a:p>
            <a:pPr lvl="0" rtl="0">
              <a:spcBef>
                <a:spcPts val="0"/>
              </a:spcBef>
              <a:buNone/>
            </a:pPr>
            <a:r>
              <a:rPr lang="en" dirty="0">
                <a:solidFill>
                  <a:schemeClr val="bg1"/>
                </a:solidFill>
              </a:rPr>
              <a:t>2</a:t>
            </a:r>
            <a:r>
              <a:rPr lang="en" baseline="30000" dirty="0">
                <a:solidFill>
                  <a:schemeClr val="bg1"/>
                </a:solidFill>
              </a:rPr>
              <a:t>24</a:t>
            </a:r>
            <a:r>
              <a:rPr lang="en" dirty="0">
                <a:solidFill>
                  <a:schemeClr val="bg1"/>
                </a:solidFill>
              </a:rPr>
              <a:t> = 2</a:t>
            </a:r>
            <a:r>
              <a:rPr lang="en" baseline="30000" dirty="0">
                <a:solidFill>
                  <a:schemeClr val="bg1"/>
                </a:solidFill>
              </a:rPr>
              <a:t>10</a:t>
            </a:r>
            <a:r>
              <a:rPr lang="en" dirty="0">
                <a:solidFill>
                  <a:schemeClr val="bg1"/>
                </a:solidFill>
              </a:rPr>
              <a:t> * 2</a:t>
            </a:r>
            <a:r>
              <a:rPr lang="en" baseline="30000" dirty="0">
                <a:solidFill>
                  <a:schemeClr val="bg1"/>
                </a:solidFill>
              </a:rPr>
              <a:t>10</a:t>
            </a:r>
            <a:r>
              <a:rPr lang="en" dirty="0">
                <a:solidFill>
                  <a:schemeClr val="bg1"/>
                </a:solidFill>
              </a:rPr>
              <a:t> * 2</a:t>
            </a:r>
            <a:r>
              <a:rPr lang="en" baseline="30000" dirty="0">
                <a:solidFill>
                  <a:schemeClr val="bg1"/>
                </a:solidFill>
              </a:rPr>
              <a:t>4</a:t>
            </a:r>
            <a:r>
              <a:rPr lang="en" dirty="0">
                <a:solidFill>
                  <a:schemeClr val="bg1"/>
                </a:solidFill>
              </a:rPr>
              <a:t> =</a:t>
            </a:r>
          </a:p>
          <a:p>
            <a:pPr lvl="0" rtl="0">
              <a:spcBef>
                <a:spcPts val="0"/>
              </a:spcBef>
              <a:buNone/>
            </a:pPr>
            <a:r>
              <a:rPr lang="en" dirty="0">
                <a:solidFill>
                  <a:schemeClr val="bg1"/>
                </a:solidFill>
              </a:rPr>
              <a:t>     ⋍ 1000 * 1000 * 2</a:t>
            </a:r>
            <a:r>
              <a:rPr lang="en" baseline="30000" dirty="0">
                <a:solidFill>
                  <a:schemeClr val="bg1"/>
                </a:solidFill>
              </a:rPr>
              <a:t>4</a:t>
            </a:r>
            <a:r>
              <a:rPr lang="en" dirty="0">
                <a:solidFill>
                  <a:schemeClr val="bg1"/>
                </a:solidFill>
              </a:rPr>
              <a:t> = </a:t>
            </a:r>
          </a:p>
          <a:p>
            <a:pPr lvl="0" rtl="0">
              <a:spcBef>
                <a:spcPts val="0"/>
              </a:spcBef>
              <a:buNone/>
            </a:pPr>
            <a:r>
              <a:rPr lang="en" dirty="0">
                <a:solidFill>
                  <a:schemeClr val="bg1"/>
                </a:solidFill>
              </a:rPr>
              <a:t>    </a:t>
            </a:r>
            <a:r>
              <a:rPr lang="en" sz="1000" dirty="0">
                <a:solidFill>
                  <a:schemeClr val="bg1"/>
                </a:solidFill>
              </a:rPr>
              <a:t>  </a:t>
            </a:r>
            <a:r>
              <a:rPr lang="en" dirty="0">
                <a:solidFill>
                  <a:schemeClr val="bg1"/>
                </a:solidFill>
              </a:rPr>
              <a:t>= 1000 * 1000 * 16</a:t>
            </a:r>
          </a:p>
          <a:p>
            <a:pPr lvl="0" rtl="0">
              <a:spcBef>
                <a:spcPts val="0"/>
              </a:spcBef>
              <a:buNone/>
            </a:pPr>
            <a:endParaRPr dirty="0">
              <a:solidFill>
                <a:schemeClr val="bg1"/>
              </a:solidFill>
            </a:endParaRPr>
          </a:p>
          <a:p>
            <a:pPr lvl="0" rtl="0">
              <a:spcBef>
                <a:spcPts val="0"/>
              </a:spcBef>
              <a:buNone/>
            </a:pPr>
            <a:r>
              <a:rPr lang="en" dirty="0">
                <a:solidFill>
                  <a:schemeClr val="bg1"/>
                </a:solidFill>
              </a:rPr>
              <a:t>2</a:t>
            </a:r>
            <a:r>
              <a:rPr lang="en" baseline="30000" dirty="0">
                <a:solidFill>
                  <a:schemeClr val="bg1"/>
                </a:solidFill>
              </a:rPr>
              <a:t>24</a:t>
            </a:r>
            <a:r>
              <a:rPr lang="en" dirty="0">
                <a:solidFill>
                  <a:schemeClr val="bg1"/>
                </a:solidFill>
              </a:rPr>
              <a:t> ⋍ 16.000.000</a:t>
            </a:r>
          </a:p>
        </p:txBody>
      </p:sp>
      <p:sp>
        <p:nvSpPr>
          <p:cNvPr id="285" name="Shape 285"/>
          <p:cNvSpPr/>
          <p:nvPr/>
        </p:nvSpPr>
        <p:spPr>
          <a:xfrm>
            <a:off x="5249325" y="902729"/>
            <a:ext cx="1037100" cy="33021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86" name="Shape 286"/>
          <p:cNvSpPr/>
          <p:nvPr/>
        </p:nvSpPr>
        <p:spPr>
          <a:xfrm>
            <a:off x="4505675" y="3167554"/>
            <a:ext cx="708300" cy="10374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13"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20"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21"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22"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23" name="Imagen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4"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5"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6"/>
                                        </p:tgtEl>
                                        <p:attrNameLst>
                                          <p:attrName>style.visibility</p:attrName>
                                        </p:attrNameLst>
                                      </p:cBhvr>
                                      <p:to>
                                        <p:strVal val="visible"/>
                                      </p:to>
                                    </p:set>
                                    <p:animEffect transition="in" filter="fade">
                                      <p:cBhvr>
                                        <p:cTn id="15" dur="500"/>
                                        <p:tgtEl>
                                          <p:spTgt spid="28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5"/>
                                        </p:tgtEl>
                                        <p:attrNameLst>
                                          <p:attrName>style.visibility</p:attrName>
                                        </p:attrNameLst>
                                      </p:cBhvr>
                                      <p:to>
                                        <p:strVal val="visible"/>
                                      </p:to>
                                    </p:set>
                                    <p:animEffect transition="in" filter="fade">
                                      <p:cBhvr>
                                        <p:cTn id="18" dur="500"/>
                                        <p:tgtEl>
                                          <p:spTgt spid="28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3">
                                            <p:txEl>
                                              <p:pRg st="0" end="0"/>
                                            </p:txEl>
                                          </p:spTgt>
                                        </p:tgtEl>
                                        <p:attrNameLst>
                                          <p:attrName>style.visibility</p:attrName>
                                        </p:attrNameLst>
                                      </p:cBhvr>
                                      <p:to>
                                        <p:strVal val="visible"/>
                                      </p:to>
                                    </p:set>
                                    <p:animEffect transition="in" filter="fade">
                                      <p:cBhvr>
                                        <p:cTn id="23" dur="500"/>
                                        <p:tgtEl>
                                          <p:spTgt spid="28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83">
                                            <p:txEl>
                                              <p:pRg st="2" end="2"/>
                                            </p:txEl>
                                          </p:spTgt>
                                        </p:tgtEl>
                                        <p:attrNameLst>
                                          <p:attrName>style.visibility</p:attrName>
                                        </p:attrNameLst>
                                      </p:cBhvr>
                                      <p:to>
                                        <p:strVal val="visible"/>
                                      </p:to>
                                    </p:set>
                                    <p:animEffect transition="in" filter="fade">
                                      <p:cBhvr>
                                        <p:cTn id="28" dur="500"/>
                                        <p:tgtEl>
                                          <p:spTgt spid="28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3">
                                            <p:txEl>
                                              <p:pRg st="3" end="3"/>
                                            </p:txEl>
                                          </p:spTgt>
                                        </p:tgtEl>
                                        <p:attrNameLst>
                                          <p:attrName>style.visibility</p:attrName>
                                        </p:attrNameLst>
                                      </p:cBhvr>
                                      <p:to>
                                        <p:strVal val="visible"/>
                                      </p:to>
                                    </p:set>
                                    <p:animEffect transition="in" filter="fade">
                                      <p:cBhvr>
                                        <p:cTn id="33" dur="500"/>
                                        <p:tgtEl>
                                          <p:spTgt spid="28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83">
                                            <p:txEl>
                                              <p:pRg st="4" end="4"/>
                                            </p:txEl>
                                          </p:spTgt>
                                        </p:tgtEl>
                                        <p:attrNameLst>
                                          <p:attrName>style.visibility</p:attrName>
                                        </p:attrNameLst>
                                      </p:cBhvr>
                                      <p:to>
                                        <p:strVal val="visible"/>
                                      </p:to>
                                    </p:set>
                                    <p:animEffect transition="in" filter="fade">
                                      <p:cBhvr>
                                        <p:cTn id="38" dur="500"/>
                                        <p:tgtEl>
                                          <p:spTgt spid="28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83">
                                            <p:txEl>
                                              <p:pRg st="6" end="6"/>
                                            </p:txEl>
                                          </p:spTgt>
                                        </p:tgtEl>
                                        <p:attrNameLst>
                                          <p:attrName>style.visibility</p:attrName>
                                        </p:attrNameLst>
                                      </p:cBhvr>
                                      <p:to>
                                        <p:strVal val="visible"/>
                                      </p:to>
                                    </p:set>
                                    <p:animEffect transition="in" filter="fade">
                                      <p:cBhvr>
                                        <p:cTn id="43" dur="500"/>
                                        <p:tgtEl>
                                          <p:spTgt spid="28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286"/>
                                        </p:tgtEl>
                                      </p:cBhvr>
                                    </p:animEffect>
                                    <p:set>
                                      <p:cBhvr>
                                        <p:cTn id="48" dur="1" fill="hold">
                                          <p:stCondLst>
                                            <p:cond delay="499"/>
                                          </p:stCondLst>
                                        </p:cTn>
                                        <p:tgtEl>
                                          <p:spTgt spid="286"/>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85"/>
                                        </p:tgtEl>
                                      </p:cBhvr>
                                    </p:animEffect>
                                    <p:set>
                                      <p:cBhvr>
                                        <p:cTn id="51" dur="1" fill="hold">
                                          <p:stCondLst>
                                            <p:cond delay="499"/>
                                          </p:stCondLst>
                                        </p:cTn>
                                        <p:tgtEl>
                                          <p:spTgt spid="2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1"/>
      <p:bldP spid="283" grpId="0" build="p"/>
      <p:bldP spid="285" grpId="0" animBg="1"/>
      <p:bldP spid="285" grpId="1" animBg="1"/>
      <p:bldP spid="286" grpId="0" animBg="1"/>
      <p:bldP spid="28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22" name="Rectangle 21"/>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Shape 300"/>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301" name="Shape 301"/>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4) Conoce tus números</a:t>
            </a:r>
          </a:p>
          <a:p>
            <a:pPr lvl="0" rtl="0">
              <a:spcBef>
                <a:spcPts val="0"/>
              </a:spcBef>
              <a:buNone/>
            </a:pPr>
            <a:endParaRPr dirty="0">
              <a:solidFill>
                <a:srgbClr val="FFFFFF"/>
              </a:solidFill>
            </a:endParaRPr>
          </a:p>
        </p:txBody>
      </p:sp>
      <p:sp>
        <p:nvSpPr>
          <p:cNvPr id="302" name="Shape 30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16</a:t>
            </a:fld>
            <a:endParaRPr lang="en"/>
          </a:p>
        </p:txBody>
      </p:sp>
      <p:sp>
        <p:nvSpPr>
          <p:cNvPr id="303" name="Shape 303"/>
          <p:cNvSpPr txBox="1"/>
          <p:nvPr/>
        </p:nvSpPr>
        <p:spPr>
          <a:xfrm>
            <a:off x="311700" y="2804475"/>
            <a:ext cx="8264400" cy="1495800"/>
          </a:xfrm>
          <a:prstGeom prst="rect">
            <a:avLst/>
          </a:prstGeom>
          <a:noFill/>
          <a:ln>
            <a:noFill/>
          </a:ln>
        </p:spPr>
        <p:txBody>
          <a:bodyPr lIns="91425" tIns="91425" rIns="91425" bIns="91425" anchor="t" anchorCtr="0">
            <a:noAutofit/>
          </a:bodyPr>
          <a:lstStyle/>
          <a:p>
            <a:pPr lvl="0">
              <a:spcBef>
                <a:spcPts val="0"/>
              </a:spcBef>
              <a:buNone/>
            </a:pPr>
            <a:r>
              <a:rPr lang="en" sz="1200" dirty="0">
                <a:solidFill>
                  <a:schemeClr val="bg1"/>
                </a:solidFill>
                <a:latin typeface="Consolas"/>
                <a:ea typeface="Consolas"/>
                <a:cs typeface="Consolas"/>
                <a:sym typeface="Consolas"/>
              </a:rPr>
              <a:t>float radius;</a:t>
            </a:r>
          </a:p>
          <a:p>
            <a:pPr lvl="0">
              <a:spcBef>
                <a:spcPts val="0"/>
              </a:spcBef>
              <a:buNone/>
            </a:pPr>
            <a:endParaRPr sz="1200" dirty="0">
              <a:solidFill>
                <a:schemeClr val="bg1"/>
              </a:solidFill>
              <a:latin typeface="Consolas"/>
              <a:ea typeface="Consolas"/>
              <a:cs typeface="Consolas"/>
              <a:sym typeface="Consolas"/>
            </a:endParaRPr>
          </a:p>
          <a:p>
            <a:pPr lvl="0">
              <a:spcBef>
                <a:spcPts val="0"/>
              </a:spcBef>
              <a:buNone/>
            </a:pPr>
            <a:r>
              <a:rPr lang="en" sz="1200" dirty="0">
                <a:solidFill>
                  <a:schemeClr val="bg1"/>
                </a:solidFill>
                <a:latin typeface="Consolas"/>
                <a:ea typeface="Consolas"/>
                <a:cs typeface="Consolas"/>
                <a:sym typeface="Consolas"/>
              </a:rPr>
              <a:t>bool doCollide(point3d s1, point3d s2){</a:t>
            </a:r>
          </a:p>
          <a:p>
            <a:pPr lvl="0" indent="457200"/>
            <a:r>
              <a:rPr lang="en" sz="1200" dirty="0">
                <a:solidFill>
                  <a:schemeClr val="bg1"/>
                </a:solidFill>
                <a:latin typeface="Consolas"/>
                <a:ea typeface="Consolas"/>
                <a:cs typeface="Consolas"/>
                <a:sym typeface="Consolas"/>
              </a:rPr>
              <a:t>float distance = sqrt((s1.x-s2.x)^2 + (s1.y-s2.y)^2 + (s1.z-s2.z)^2);  </a:t>
            </a:r>
          </a:p>
          <a:p>
            <a:pPr lvl="0" indent="457200"/>
            <a:r>
              <a:rPr lang="en" sz="1200" dirty="0">
                <a:solidFill>
                  <a:schemeClr val="bg1"/>
                </a:solidFill>
                <a:latin typeface="Consolas"/>
                <a:ea typeface="Consolas"/>
                <a:cs typeface="Consolas"/>
                <a:sym typeface="Consolas"/>
              </a:rPr>
              <a:t>return distance &lt; radius * 2;		</a:t>
            </a:r>
          </a:p>
          <a:p>
            <a:pPr lvl="0" rtl="0">
              <a:spcBef>
                <a:spcPts val="0"/>
              </a:spcBef>
              <a:buNone/>
            </a:pPr>
            <a:r>
              <a:rPr lang="en" sz="1200" dirty="0">
                <a:solidFill>
                  <a:schemeClr val="bg1"/>
                </a:solidFill>
                <a:latin typeface="Consolas"/>
                <a:ea typeface="Consolas"/>
                <a:cs typeface="Consolas"/>
                <a:sym typeface="Consolas"/>
              </a:rPr>
              <a:t>}</a:t>
            </a:r>
          </a:p>
          <a:p>
            <a:pPr lvl="0" rtl="0">
              <a:spcBef>
                <a:spcPts val="0"/>
              </a:spcBef>
              <a:buNone/>
            </a:pPr>
            <a:endParaRPr sz="1200" dirty="0">
              <a:solidFill>
                <a:schemeClr val="bg1"/>
              </a:solidFill>
              <a:latin typeface="Consolas"/>
              <a:ea typeface="Consolas"/>
              <a:cs typeface="Consolas"/>
              <a:sym typeface="Consolas"/>
            </a:endParaRPr>
          </a:p>
        </p:txBody>
      </p:sp>
      <p:sp>
        <p:nvSpPr>
          <p:cNvPr id="304" name="Shape 304"/>
          <p:cNvSpPr txBox="1">
            <a:spLocks noGrp="1"/>
          </p:cNvSpPr>
          <p:nvPr>
            <p:ph type="body" idx="1"/>
          </p:nvPr>
        </p:nvSpPr>
        <p:spPr>
          <a:xfrm>
            <a:off x="137550" y="1061789"/>
            <a:ext cx="8868900" cy="14046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Un ejemplo de videojuegos.</a:t>
            </a:r>
          </a:p>
          <a:p>
            <a:pPr marL="514350" lvl="0" indent="-285750" rtl="0">
              <a:spcBef>
                <a:spcPts val="0"/>
              </a:spcBef>
              <a:buClr>
                <a:schemeClr val="bg1"/>
              </a:buClr>
              <a:buFont typeface="Arial" panose="020B0604020202020204" pitchFamily="34" charset="0"/>
              <a:buChar char="•"/>
            </a:pPr>
            <a:r>
              <a:rPr lang="en" dirty="0">
                <a:solidFill>
                  <a:schemeClr val="bg1"/>
                </a:solidFill>
              </a:rPr>
              <a:t>¿Cómo saber si dos esferas colisionan?</a:t>
            </a:r>
          </a:p>
          <a:p>
            <a:pPr marL="971550" lvl="1" indent="-285750" rtl="0">
              <a:spcBef>
                <a:spcPts val="0"/>
              </a:spcBef>
              <a:buClr>
                <a:schemeClr val="bg1"/>
              </a:buClr>
              <a:buFont typeface="Arial" panose="020B0604020202020204" pitchFamily="34" charset="0"/>
              <a:buChar char="•"/>
            </a:pPr>
            <a:r>
              <a:rPr lang="en" dirty="0">
                <a:solidFill>
                  <a:schemeClr val="bg1"/>
                </a:solidFill>
              </a:rPr>
              <a:t>Un método que detecta si dos esferas colisionan.</a:t>
            </a:r>
          </a:p>
        </p:txBody>
      </p:sp>
      <p:sp>
        <p:nvSpPr>
          <p:cNvPr id="7"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6"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7"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8"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9"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0"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3"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26" name="Rectangle 25"/>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Shape 318"/>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319" name="Shape 319"/>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4) Conoce tus números</a:t>
            </a:r>
          </a:p>
          <a:p>
            <a:pPr lvl="0" rtl="0">
              <a:spcBef>
                <a:spcPts val="0"/>
              </a:spcBef>
              <a:buNone/>
            </a:pPr>
            <a:endParaRPr dirty="0">
              <a:solidFill>
                <a:srgbClr val="FFFFFF"/>
              </a:solidFill>
            </a:endParaRPr>
          </a:p>
        </p:txBody>
      </p:sp>
      <p:sp>
        <p:nvSpPr>
          <p:cNvPr id="321" name="Shape 32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17</a:t>
            </a:fld>
            <a:endParaRPr lang="en"/>
          </a:p>
        </p:txBody>
      </p:sp>
      <p:sp>
        <p:nvSpPr>
          <p:cNvPr id="322" name="Shape 322"/>
          <p:cNvSpPr txBox="1"/>
          <p:nvPr/>
        </p:nvSpPr>
        <p:spPr>
          <a:xfrm>
            <a:off x="311699" y="2804475"/>
            <a:ext cx="7973079" cy="1556700"/>
          </a:xfrm>
          <a:prstGeom prst="rect">
            <a:avLst/>
          </a:prstGeom>
          <a:noFill/>
          <a:ln>
            <a:noFill/>
          </a:ln>
        </p:spPr>
        <p:txBody>
          <a:bodyPr lIns="91425" tIns="91425" rIns="91425" bIns="91425" anchor="t" anchorCtr="0">
            <a:noAutofit/>
          </a:bodyPr>
          <a:lstStyle/>
          <a:p>
            <a:pPr lvl="0" rtl="0">
              <a:spcBef>
                <a:spcPts val="0"/>
              </a:spcBef>
              <a:buNone/>
            </a:pPr>
            <a:r>
              <a:rPr lang="en" sz="1200" dirty="0">
                <a:solidFill>
                  <a:schemeClr val="bg1"/>
                </a:solidFill>
                <a:latin typeface="Consolas"/>
                <a:ea typeface="Consolas"/>
                <a:cs typeface="Consolas"/>
                <a:sym typeface="Consolas"/>
              </a:rPr>
              <a:t>float radius;</a:t>
            </a:r>
          </a:p>
          <a:p>
            <a:pPr lvl="0" rtl="0">
              <a:spcBef>
                <a:spcPts val="0"/>
              </a:spcBef>
              <a:buNone/>
            </a:pPr>
            <a:r>
              <a:rPr lang="en" sz="1200" b="1" dirty="0">
                <a:solidFill>
                  <a:schemeClr val="bg1"/>
                </a:solidFill>
                <a:latin typeface="Consolas"/>
                <a:ea typeface="Consolas"/>
                <a:cs typeface="Consolas"/>
                <a:sym typeface="Consolas"/>
              </a:rPr>
              <a:t>float </a:t>
            </a:r>
            <a:r>
              <a:rPr lang="en" sz="1200" b="1" dirty="0">
                <a:solidFill>
                  <a:srgbClr val="FF9B9B"/>
                </a:solidFill>
                <a:latin typeface="Consolas"/>
                <a:ea typeface="Consolas"/>
                <a:cs typeface="Consolas"/>
                <a:sym typeface="Consolas"/>
              </a:rPr>
              <a:t>two_radius_square</a:t>
            </a:r>
            <a:r>
              <a:rPr lang="en" sz="1200" b="1" dirty="0">
                <a:solidFill>
                  <a:schemeClr val="bg1"/>
                </a:solidFill>
                <a:latin typeface="Consolas"/>
                <a:ea typeface="Consolas"/>
                <a:cs typeface="Consolas"/>
                <a:sym typeface="Consolas"/>
              </a:rPr>
              <a:t>;</a:t>
            </a:r>
          </a:p>
          <a:p>
            <a:pPr lvl="0" rtl="0">
              <a:spcBef>
                <a:spcPts val="0"/>
              </a:spcBef>
              <a:buNone/>
            </a:pPr>
            <a:endParaRPr sz="1200" dirty="0">
              <a:solidFill>
                <a:schemeClr val="bg1"/>
              </a:solidFill>
              <a:latin typeface="Consolas"/>
              <a:ea typeface="Consolas"/>
              <a:cs typeface="Consolas"/>
              <a:sym typeface="Consolas"/>
            </a:endParaRPr>
          </a:p>
          <a:p>
            <a:pPr lvl="0" rtl="0">
              <a:spcBef>
                <a:spcPts val="0"/>
              </a:spcBef>
              <a:buNone/>
            </a:pPr>
            <a:r>
              <a:rPr lang="en" sz="1200" dirty="0">
                <a:solidFill>
                  <a:schemeClr val="bg1"/>
                </a:solidFill>
                <a:latin typeface="Consolas"/>
                <a:ea typeface="Consolas"/>
                <a:cs typeface="Consolas"/>
                <a:sym typeface="Consolas"/>
              </a:rPr>
              <a:t>bool doCollide(point3d pos_sphere1, point3d pos_sphere2){</a:t>
            </a:r>
          </a:p>
          <a:p>
            <a:pPr lvl="0" indent="457200"/>
            <a:r>
              <a:rPr lang="en" sz="1200" b="1" dirty="0">
                <a:solidFill>
                  <a:schemeClr val="bg1"/>
                </a:solidFill>
                <a:latin typeface="Consolas"/>
                <a:ea typeface="Consolas"/>
                <a:cs typeface="Consolas"/>
                <a:sym typeface="Consolas"/>
              </a:rPr>
              <a:t>float distance_square = </a:t>
            </a:r>
            <a:r>
              <a:rPr lang="en" sz="1200" dirty="0">
                <a:solidFill>
                  <a:schemeClr val="bg1"/>
                </a:solidFill>
                <a:latin typeface="Consolas"/>
                <a:ea typeface="Consolas"/>
                <a:cs typeface="Consolas"/>
                <a:sym typeface="Consolas"/>
              </a:rPr>
              <a:t>(s1.x-s2.x)^2 + (s1.y-s2.y)^2 + (s1.z-s2.z)^2</a:t>
            </a:r>
            <a:r>
              <a:rPr lang="en" sz="1200" b="1" dirty="0">
                <a:solidFill>
                  <a:schemeClr val="bg1"/>
                </a:solidFill>
                <a:latin typeface="Consolas"/>
                <a:ea typeface="Consolas"/>
                <a:cs typeface="Consolas"/>
                <a:sym typeface="Consolas"/>
              </a:rPr>
              <a:t>;</a:t>
            </a:r>
          </a:p>
          <a:p>
            <a:pPr lvl="0" indent="457200"/>
            <a:r>
              <a:rPr lang="en" sz="1200" b="1" dirty="0">
                <a:solidFill>
                  <a:schemeClr val="bg1"/>
                </a:solidFill>
                <a:latin typeface="Consolas"/>
                <a:ea typeface="Consolas"/>
                <a:cs typeface="Consolas"/>
                <a:sym typeface="Consolas"/>
              </a:rPr>
              <a:t>return </a:t>
            </a:r>
            <a:r>
              <a:rPr lang="en" sz="1200" b="1" dirty="0">
                <a:solidFill>
                  <a:srgbClr val="FF9B9B"/>
                </a:solidFill>
                <a:latin typeface="Consolas"/>
                <a:ea typeface="Consolas"/>
                <a:cs typeface="Consolas"/>
                <a:sym typeface="Consolas"/>
              </a:rPr>
              <a:t>distance_square &lt; two_radius_square</a:t>
            </a:r>
            <a:r>
              <a:rPr lang="en" sz="1200" b="1" dirty="0">
                <a:solidFill>
                  <a:schemeClr val="bg1"/>
                </a:solidFill>
                <a:latin typeface="Consolas"/>
                <a:ea typeface="Consolas"/>
                <a:cs typeface="Consolas"/>
                <a:sym typeface="Consolas"/>
              </a:rPr>
              <a:t>;</a:t>
            </a:r>
          </a:p>
          <a:p>
            <a:pPr lvl="0" rtl="0">
              <a:spcBef>
                <a:spcPts val="0"/>
              </a:spcBef>
              <a:buNone/>
            </a:pPr>
            <a:r>
              <a:rPr lang="en" sz="1200" dirty="0">
                <a:solidFill>
                  <a:schemeClr val="bg1"/>
                </a:solidFill>
                <a:latin typeface="Consolas"/>
                <a:ea typeface="Consolas"/>
                <a:cs typeface="Consolas"/>
                <a:sym typeface="Consolas"/>
              </a:rPr>
              <a:t>}</a:t>
            </a:r>
          </a:p>
          <a:p>
            <a:pPr lvl="0" rtl="0">
              <a:spcBef>
                <a:spcPts val="0"/>
              </a:spcBef>
              <a:buNone/>
            </a:pPr>
            <a:endParaRPr sz="1200" dirty="0">
              <a:solidFill>
                <a:schemeClr val="bg1"/>
              </a:solidFill>
              <a:latin typeface="Consolas"/>
              <a:ea typeface="Consolas"/>
              <a:cs typeface="Consolas"/>
              <a:sym typeface="Consolas"/>
            </a:endParaRPr>
          </a:p>
        </p:txBody>
      </p:sp>
      <p:pic>
        <p:nvPicPr>
          <p:cNvPr id="323" name="Shape 32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499151" y="1270000"/>
            <a:ext cx="2413782" cy="1387925"/>
          </a:xfrm>
          <a:prstGeom prst="rect">
            <a:avLst/>
          </a:prstGeom>
          <a:solidFill>
            <a:schemeClr val="bg1"/>
          </a:solidFill>
          <a:ln>
            <a:solidFill>
              <a:schemeClr val="accent1">
                <a:shade val="50000"/>
              </a:schemeClr>
            </a:solidFill>
          </a:ln>
        </p:spPr>
      </p:pic>
      <p:sp>
        <p:nvSpPr>
          <p:cNvPr id="324" name="Shape 324"/>
          <p:cNvSpPr txBox="1"/>
          <p:nvPr/>
        </p:nvSpPr>
        <p:spPr>
          <a:xfrm>
            <a:off x="6625438" y="2601252"/>
            <a:ext cx="2223600" cy="282300"/>
          </a:xfrm>
          <a:prstGeom prst="rect">
            <a:avLst/>
          </a:prstGeom>
          <a:noFill/>
          <a:ln>
            <a:noFill/>
          </a:ln>
        </p:spPr>
        <p:txBody>
          <a:bodyPr lIns="91425" tIns="91425" rIns="91425" bIns="91425" anchor="t" anchorCtr="0">
            <a:noAutofit/>
          </a:bodyPr>
          <a:lstStyle/>
          <a:p>
            <a:pPr lvl="0" rtl="0">
              <a:spcBef>
                <a:spcPts val="0"/>
              </a:spcBef>
              <a:buNone/>
            </a:pPr>
            <a:r>
              <a:rPr lang="en" sz="1000" dirty="0">
                <a:solidFill>
                  <a:schemeClr val="bg1"/>
                </a:solidFill>
              </a:rPr>
              <a:t>Octree u otras estructuras de datos</a:t>
            </a:r>
          </a:p>
        </p:txBody>
      </p:sp>
      <p:sp>
        <p:nvSpPr>
          <p:cNvPr id="9"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11"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8"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9"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20"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21" name="Imagen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2"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4"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
        <p:nvSpPr>
          <p:cNvPr id="23" name="Shape 304"/>
          <p:cNvSpPr txBox="1">
            <a:spLocks noGrp="1"/>
          </p:cNvSpPr>
          <p:nvPr>
            <p:ph type="body" idx="1"/>
          </p:nvPr>
        </p:nvSpPr>
        <p:spPr>
          <a:xfrm>
            <a:off x="137550" y="1061789"/>
            <a:ext cx="8868900" cy="14046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Un ejemplo de videojuegos.</a:t>
            </a:r>
          </a:p>
          <a:p>
            <a:pPr marL="514350" lvl="0" indent="-285750" rtl="0">
              <a:spcBef>
                <a:spcPts val="0"/>
              </a:spcBef>
              <a:buClr>
                <a:schemeClr val="bg1"/>
              </a:buClr>
              <a:buFont typeface="Arial" panose="020B0604020202020204" pitchFamily="34" charset="0"/>
              <a:buChar char="•"/>
            </a:pPr>
            <a:r>
              <a:rPr lang="en" dirty="0">
                <a:solidFill>
                  <a:schemeClr val="bg1"/>
                </a:solidFill>
              </a:rPr>
              <a:t>¿Cómo saber si dos esferas colisionan?</a:t>
            </a:r>
          </a:p>
          <a:p>
            <a:pPr marL="971550" lvl="1" indent="-285750" rtl="0">
              <a:spcBef>
                <a:spcPts val="0"/>
              </a:spcBef>
              <a:buClr>
                <a:schemeClr val="bg1"/>
              </a:buClr>
              <a:buFont typeface="Arial" panose="020B0604020202020204" pitchFamily="34" charset="0"/>
              <a:buChar char="•"/>
            </a:pPr>
            <a:r>
              <a:rPr lang="en" dirty="0">
                <a:solidFill>
                  <a:schemeClr val="bg1"/>
                </a:solidFill>
              </a:rPr>
              <a:t>Un método que detecta si dos esferas colisionan.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5" name="Rectangle 14"/>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Shape 100"/>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101" name="Shape 101"/>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b="1" dirty="0">
                <a:solidFill>
                  <a:srgbClr val="FFFFFF"/>
                </a:solidFill>
              </a:rPr>
              <a:t>5) Conoce tus algoritmos</a:t>
            </a:r>
          </a:p>
        </p:txBody>
      </p:sp>
      <p:sp>
        <p:nvSpPr>
          <p:cNvPr id="102" name="Shape 102"/>
          <p:cNvSpPr txBox="1">
            <a:spLocks noGrp="1"/>
          </p:cNvSpPr>
          <p:nvPr>
            <p:ph type="body" idx="1"/>
          </p:nvPr>
        </p:nvSpPr>
        <p:spPr>
          <a:xfrm>
            <a:off x="3313200" y="2039075"/>
            <a:ext cx="2517600" cy="2211300"/>
          </a:xfrm>
          <a:prstGeom prst="rect">
            <a:avLst/>
          </a:prstGeom>
        </p:spPr>
        <p:txBody>
          <a:bodyPr lIns="91425" tIns="91425" rIns="91425" bIns="91425" anchor="t" anchorCtr="0">
            <a:noAutofit/>
          </a:bodyPr>
          <a:lstStyle/>
          <a:p>
            <a:pPr lvl="0" algn="ctr" rtl="0">
              <a:spcBef>
                <a:spcPts val="0"/>
              </a:spcBef>
              <a:buNone/>
            </a:pPr>
            <a:r>
              <a:rPr lang="en" dirty="0">
                <a:solidFill>
                  <a:schemeClr val="bg1"/>
                </a:solidFill>
              </a:rPr>
              <a:t>Computer science?</a:t>
            </a:r>
          </a:p>
          <a:p>
            <a:pPr lvl="0" rtl="0">
              <a:spcBef>
                <a:spcPts val="0"/>
              </a:spcBef>
              <a:buNone/>
            </a:pPr>
            <a:endParaRPr sz="1100" dirty="0">
              <a:solidFill>
                <a:schemeClr val="bg1"/>
              </a:solidFill>
              <a:latin typeface="Droid Sans"/>
              <a:ea typeface="Droid Sans"/>
              <a:cs typeface="Droid Sans"/>
              <a:sym typeface="Droid Sans"/>
            </a:endParaRPr>
          </a:p>
          <a:p>
            <a:pPr lvl="0" rtl="0">
              <a:spcBef>
                <a:spcPts val="0"/>
              </a:spcBef>
              <a:buNone/>
            </a:pPr>
            <a:endParaRPr dirty="0">
              <a:solidFill>
                <a:schemeClr val="bg1"/>
              </a:solidFill>
            </a:endParaRPr>
          </a:p>
        </p:txBody>
      </p:sp>
      <p:sp>
        <p:nvSpPr>
          <p:cNvPr id="103" name="Shape 10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18</a:t>
            </a:fld>
            <a:endParaRPr lang="en"/>
          </a:p>
        </p:txBody>
      </p:sp>
      <p:pic>
        <p:nvPicPr>
          <p:cNvPr id="10" name="Imagen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1"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pic>
        <p:nvPicPr>
          <p:cNvPr id="12"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3"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4"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6"/>
            <a:ext cx="445121" cy="113210"/>
          </a:xfrm>
          <a:prstGeom prst="rect">
            <a:avLst/>
          </a:prstGeom>
        </p:spPr>
      </p:pic>
      <p:sp>
        <p:nvSpPr>
          <p:cNvPr id="16"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17"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8" name="Rectangle 17"/>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Shape 122"/>
          <p:cNvGraphicFramePr/>
          <p:nvPr>
            <p:extLst>
              <p:ext uri="{D42A27DB-BD31-4B8C-83A1-F6EECF244321}">
                <p14:modId xmlns:p14="http://schemas.microsoft.com/office/powerpoint/2010/main" val="4089127368"/>
              </p:ext>
            </p:extLst>
          </p:nvPr>
        </p:nvGraphicFramePr>
        <p:xfrm>
          <a:off x="956616" y="3364691"/>
          <a:ext cx="72390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482600">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gridCol w="482600">
                  <a:extLst>
                    <a:ext uri="{9D8B030D-6E8A-4147-A177-3AD203B41FA5}">
                      <a16:colId xmlns:a16="http://schemas.microsoft.com/office/drawing/2014/main" val="20006"/>
                    </a:ext>
                  </a:extLst>
                </a:gridCol>
                <a:gridCol w="482600">
                  <a:extLst>
                    <a:ext uri="{9D8B030D-6E8A-4147-A177-3AD203B41FA5}">
                      <a16:colId xmlns:a16="http://schemas.microsoft.com/office/drawing/2014/main" val="20007"/>
                    </a:ext>
                  </a:extLst>
                </a:gridCol>
                <a:gridCol w="482600">
                  <a:extLst>
                    <a:ext uri="{9D8B030D-6E8A-4147-A177-3AD203B41FA5}">
                      <a16:colId xmlns:a16="http://schemas.microsoft.com/office/drawing/2014/main" val="20008"/>
                    </a:ext>
                  </a:extLst>
                </a:gridCol>
                <a:gridCol w="482600">
                  <a:extLst>
                    <a:ext uri="{9D8B030D-6E8A-4147-A177-3AD203B41FA5}">
                      <a16:colId xmlns:a16="http://schemas.microsoft.com/office/drawing/2014/main" val="20009"/>
                    </a:ext>
                  </a:extLst>
                </a:gridCol>
                <a:gridCol w="482600">
                  <a:extLst>
                    <a:ext uri="{9D8B030D-6E8A-4147-A177-3AD203B41FA5}">
                      <a16:colId xmlns:a16="http://schemas.microsoft.com/office/drawing/2014/main" val="20010"/>
                    </a:ext>
                  </a:extLst>
                </a:gridCol>
                <a:gridCol w="482600">
                  <a:extLst>
                    <a:ext uri="{9D8B030D-6E8A-4147-A177-3AD203B41FA5}">
                      <a16:colId xmlns:a16="http://schemas.microsoft.com/office/drawing/2014/main" val="20011"/>
                    </a:ext>
                  </a:extLst>
                </a:gridCol>
                <a:gridCol w="482600">
                  <a:extLst>
                    <a:ext uri="{9D8B030D-6E8A-4147-A177-3AD203B41FA5}">
                      <a16:colId xmlns:a16="http://schemas.microsoft.com/office/drawing/2014/main" val="20012"/>
                    </a:ext>
                  </a:extLst>
                </a:gridCol>
                <a:gridCol w="482600">
                  <a:extLst>
                    <a:ext uri="{9D8B030D-6E8A-4147-A177-3AD203B41FA5}">
                      <a16:colId xmlns:a16="http://schemas.microsoft.com/office/drawing/2014/main" val="20013"/>
                    </a:ext>
                  </a:extLst>
                </a:gridCol>
                <a:gridCol w="482600">
                  <a:extLst>
                    <a:ext uri="{9D8B030D-6E8A-4147-A177-3AD203B41FA5}">
                      <a16:colId xmlns:a16="http://schemas.microsoft.com/office/drawing/2014/main" val="20014"/>
                    </a:ext>
                  </a:extLst>
                </a:gridCol>
              </a:tblGrid>
              <a:tr h="381000">
                <a:tc>
                  <a:txBody>
                    <a:bodyPr/>
                    <a:lstStyle/>
                    <a:p>
                      <a:pPr lvl="0" algn="ctr">
                        <a:spcBef>
                          <a:spcPts val="0"/>
                        </a:spcBef>
                        <a:buNone/>
                      </a:pPr>
                      <a:r>
                        <a:rPr lang="en" dirty="0">
                          <a:solidFill>
                            <a:schemeClr val="bg1"/>
                          </a:solidFill>
                        </a:rPr>
                        <a:t>2</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24</a:t>
                      </a:r>
                    </a:p>
                  </a:txBody>
                  <a:tcPr marL="91425" marR="91425" marT="91425" marB="91425">
                    <a:solidFill>
                      <a:srgbClr val="0070C0"/>
                    </a:solidFill>
                  </a:tcPr>
                </a:tc>
                <a:tc>
                  <a:txBody>
                    <a:bodyPr/>
                    <a:lstStyle/>
                    <a:p>
                      <a:pPr lvl="0" algn="ctr">
                        <a:spcBef>
                          <a:spcPts val="0"/>
                        </a:spcBef>
                        <a:buNone/>
                      </a:pPr>
                      <a:r>
                        <a:rPr lang="en" dirty="0">
                          <a:solidFill>
                            <a:schemeClr val="bg1"/>
                          </a:solidFill>
                        </a:rPr>
                        <a:t>-1</a:t>
                      </a:r>
                    </a:p>
                  </a:txBody>
                  <a:tcPr marL="91425" marR="91425" marT="91425" marB="91425">
                    <a:solidFill>
                      <a:srgbClr val="0070C0"/>
                    </a:solidFill>
                  </a:tcPr>
                </a:tc>
                <a:tc>
                  <a:txBody>
                    <a:bodyPr/>
                    <a:lstStyle/>
                    <a:p>
                      <a:pPr lvl="0" algn="ctr">
                        <a:spcBef>
                          <a:spcPts val="0"/>
                        </a:spcBef>
                        <a:buNone/>
                      </a:pPr>
                      <a:r>
                        <a:rPr lang="en" dirty="0">
                          <a:solidFill>
                            <a:schemeClr val="bg1"/>
                          </a:solidFill>
                        </a:rPr>
                        <a:t>18</a:t>
                      </a:r>
                    </a:p>
                  </a:txBody>
                  <a:tcPr marL="91425" marR="91425" marT="91425" marB="91425">
                    <a:solidFill>
                      <a:srgbClr val="0070C0"/>
                    </a:solidFill>
                  </a:tcPr>
                </a:tc>
                <a:tc>
                  <a:txBody>
                    <a:bodyPr/>
                    <a:lstStyle/>
                    <a:p>
                      <a:pPr lvl="0" algn="ctr">
                        <a:spcBef>
                          <a:spcPts val="0"/>
                        </a:spcBef>
                        <a:buNone/>
                      </a:pPr>
                      <a:r>
                        <a:rPr lang="en" dirty="0">
                          <a:solidFill>
                            <a:schemeClr val="bg1"/>
                          </a:solidFill>
                        </a:rPr>
                        <a:t>7</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5</a:t>
                      </a:r>
                    </a:p>
                  </a:txBody>
                  <a:tcPr marL="91425" marR="91425" marT="91425" marB="91425">
                    <a:solidFill>
                      <a:srgbClr val="0070C0"/>
                    </a:solidFill>
                  </a:tcPr>
                </a:tc>
                <a:tc>
                  <a:txBody>
                    <a:bodyPr/>
                    <a:lstStyle/>
                    <a:p>
                      <a:pPr lvl="0" algn="ctr">
                        <a:spcBef>
                          <a:spcPts val="0"/>
                        </a:spcBef>
                        <a:buNone/>
                      </a:pPr>
                      <a:r>
                        <a:rPr lang="en" dirty="0">
                          <a:solidFill>
                            <a:schemeClr val="bg1"/>
                          </a:solidFill>
                        </a:rPr>
                        <a:t>11</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17</a:t>
                      </a:r>
                    </a:p>
                  </a:txBody>
                  <a:tcPr marL="91425" marR="91425" marT="91425" marB="91425">
                    <a:solidFill>
                      <a:srgbClr val="0070C0"/>
                    </a:solidFill>
                  </a:tcPr>
                </a:tc>
                <a:tc>
                  <a:txBody>
                    <a:bodyPr/>
                    <a:lstStyle/>
                    <a:p>
                      <a:pPr lvl="0" algn="ctr">
                        <a:spcBef>
                          <a:spcPts val="0"/>
                        </a:spcBef>
                        <a:buNone/>
                      </a:pPr>
                      <a:r>
                        <a:rPr lang="en" dirty="0">
                          <a:solidFill>
                            <a:schemeClr val="bg1"/>
                          </a:solidFill>
                        </a:rPr>
                        <a:t>10</a:t>
                      </a:r>
                    </a:p>
                  </a:txBody>
                  <a:tcPr marL="91425" marR="91425" marT="91425" marB="91425">
                    <a:solidFill>
                      <a:srgbClr val="0070C0"/>
                    </a:solidFill>
                  </a:tcPr>
                </a:tc>
                <a:tc>
                  <a:txBody>
                    <a:bodyPr/>
                    <a:lstStyle/>
                    <a:p>
                      <a:pPr lvl="0" algn="ctr">
                        <a:spcBef>
                          <a:spcPts val="0"/>
                        </a:spcBef>
                        <a:buNone/>
                      </a:pPr>
                      <a:r>
                        <a:rPr lang="en" dirty="0">
                          <a:solidFill>
                            <a:schemeClr val="bg1"/>
                          </a:solidFill>
                        </a:rPr>
                        <a:t>15</a:t>
                      </a:r>
                    </a:p>
                  </a:txBody>
                  <a:tcPr marL="91425" marR="91425" marT="91425" marB="91425">
                    <a:solidFill>
                      <a:srgbClr val="0070C0"/>
                    </a:solidFill>
                  </a:tcPr>
                </a:tc>
                <a:tc>
                  <a:txBody>
                    <a:bodyPr/>
                    <a:lstStyle/>
                    <a:p>
                      <a:pPr lvl="0" algn="ctr">
                        <a:spcBef>
                          <a:spcPts val="0"/>
                        </a:spcBef>
                        <a:buNone/>
                      </a:pPr>
                      <a:r>
                        <a:rPr lang="en" dirty="0">
                          <a:solidFill>
                            <a:schemeClr val="bg1"/>
                          </a:solidFill>
                        </a:rPr>
                        <a:t>21</a:t>
                      </a:r>
                    </a:p>
                  </a:txBody>
                  <a:tcPr marL="91425" marR="91425" marT="91425" marB="91425">
                    <a:solidFill>
                      <a:srgbClr val="0070C0"/>
                    </a:solidFill>
                  </a:tcPr>
                </a:tc>
                <a:tc>
                  <a:txBody>
                    <a:bodyPr/>
                    <a:lstStyle/>
                    <a:p>
                      <a:pPr lvl="0" algn="ctr">
                        <a:spcBef>
                          <a:spcPts val="0"/>
                        </a:spcBef>
                        <a:buNone/>
                      </a:pPr>
                      <a:r>
                        <a:rPr lang="en" dirty="0">
                          <a:solidFill>
                            <a:schemeClr val="bg1"/>
                          </a:solidFill>
                        </a:rPr>
                        <a:t>20</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sp>
        <p:nvSpPr>
          <p:cNvPr id="117" name="Shape 117"/>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118" name="Shape 118"/>
          <p:cNvSpPr txBox="1">
            <a:spLocks noGrp="1"/>
          </p:cNvSpPr>
          <p:nvPr>
            <p:ph type="body" idx="1"/>
          </p:nvPr>
        </p:nvSpPr>
        <p:spPr>
          <a:xfrm>
            <a:off x="442250" y="1178800"/>
            <a:ext cx="7754700" cy="4041000"/>
          </a:xfrm>
          <a:prstGeom prst="rect">
            <a:avLst/>
          </a:prstGeom>
        </p:spPr>
        <p:txBody>
          <a:bodyPr lIns="91425" tIns="91425" rIns="91425" bIns="91425" anchor="t" anchorCtr="0">
            <a:noAutofit/>
          </a:bodyPr>
          <a:lstStyle/>
          <a:p>
            <a:pPr lvl="0" rtl="0">
              <a:spcBef>
                <a:spcPts val="0"/>
              </a:spcBef>
              <a:buNone/>
            </a:pPr>
            <a:r>
              <a:rPr lang="en" sz="2400" dirty="0">
                <a:solidFill>
                  <a:schemeClr val="bg1"/>
                </a:solidFill>
              </a:rPr>
              <a:t>Eficiencia mediante algoritmos.</a:t>
            </a:r>
          </a:p>
          <a:p>
            <a:pPr lvl="0" rtl="0">
              <a:spcBef>
                <a:spcPts val="0"/>
              </a:spcBef>
              <a:buNone/>
            </a:pPr>
            <a:r>
              <a:rPr lang="en" sz="2400" dirty="0">
                <a:solidFill>
                  <a:schemeClr val="bg1"/>
                </a:solidFill>
              </a:rPr>
              <a:t>“Cuánto trabajo hace falta para una tarea”</a:t>
            </a:r>
          </a:p>
          <a:p>
            <a:pPr lvl="0" rtl="0">
              <a:spcBef>
                <a:spcPts val="0"/>
              </a:spcBef>
              <a:buNone/>
            </a:pPr>
            <a:r>
              <a:rPr lang="en" sz="2400" dirty="0">
                <a:solidFill>
                  <a:schemeClr val="bg1"/>
                </a:solidFill>
              </a:rPr>
              <a:t>Mejora la eficiencia haciendo menos trabajo.</a:t>
            </a:r>
          </a:p>
          <a:p>
            <a:pPr lvl="0" rtl="0">
              <a:spcBef>
                <a:spcPts val="0"/>
              </a:spcBef>
              <a:buNone/>
            </a:pPr>
            <a:endParaRPr sz="1200" dirty="0">
              <a:solidFill>
                <a:schemeClr val="bg1"/>
              </a:solidFill>
            </a:endParaRPr>
          </a:p>
          <a:p>
            <a:pPr lvl="0" rtl="0">
              <a:spcBef>
                <a:spcPts val="0"/>
              </a:spcBef>
              <a:buNone/>
            </a:pPr>
            <a:endParaRPr sz="1200" dirty="0">
              <a:solidFill>
                <a:schemeClr val="bg1"/>
              </a:solidFill>
            </a:endParaRPr>
          </a:p>
          <a:p>
            <a:pPr marL="457200" lvl="0" indent="457200" rtl="0">
              <a:spcBef>
                <a:spcPts val="0"/>
              </a:spcBef>
              <a:buNone/>
            </a:pPr>
            <a:r>
              <a:rPr lang="en" sz="1200" dirty="0">
                <a:solidFill>
                  <a:schemeClr val="bg1"/>
                </a:solidFill>
                <a:latin typeface="Consolas"/>
                <a:ea typeface="Consolas"/>
                <a:cs typeface="Consolas"/>
                <a:sym typeface="Consolas"/>
              </a:rPr>
              <a:t>int find(vector&lt;int&gt; vec, int value);</a:t>
            </a:r>
          </a:p>
          <a:p>
            <a:pPr marL="457200" lvl="0" indent="457200" rtl="0">
              <a:spcBef>
                <a:spcPts val="0"/>
              </a:spcBef>
              <a:buNone/>
            </a:pPr>
            <a:r>
              <a:rPr lang="en" sz="1200" dirty="0">
                <a:solidFill>
                  <a:schemeClr val="bg1"/>
                </a:solidFill>
              </a:rPr>
              <a:t>	</a:t>
            </a:r>
          </a:p>
          <a:p>
            <a:pPr lvl="0" rtl="0">
              <a:spcBef>
                <a:spcPts val="0"/>
              </a:spcBef>
              <a:buNone/>
            </a:pPr>
            <a:endParaRPr sz="2400" dirty="0">
              <a:solidFill>
                <a:schemeClr val="bg1"/>
              </a:solidFill>
            </a:endParaRPr>
          </a:p>
        </p:txBody>
      </p:sp>
      <p:sp>
        <p:nvSpPr>
          <p:cNvPr id="119" name="Shape 119"/>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5) Conoce tus algoritmos</a:t>
            </a:r>
          </a:p>
          <a:p>
            <a:pPr lvl="0" rtl="0">
              <a:spcBef>
                <a:spcPts val="0"/>
              </a:spcBef>
              <a:buNone/>
            </a:pPr>
            <a:endParaRPr dirty="0">
              <a:solidFill>
                <a:srgbClr val="FFFFFF"/>
              </a:solidFill>
            </a:endParaRPr>
          </a:p>
        </p:txBody>
      </p:sp>
      <p:sp>
        <p:nvSpPr>
          <p:cNvPr id="120" name="Shape 12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19</a:t>
            </a:fld>
            <a:endParaRPr lang="en"/>
          </a:p>
        </p:txBody>
      </p:sp>
      <p:sp>
        <p:nvSpPr>
          <p:cNvPr id="121" name="Shape 121"/>
          <p:cNvSpPr txBox="1"/>
          <p:nvPr/>
        </p:nvSpPr>
        <p:spPr>
          <a:xfrm>
            <a:off x="-11300" y="4865125"/>
            <a:ext cx="6872100" cy="572700"/>
          </a:xfrm>
          <a:prstGeom prst="rect">
            <a:avLst/>
          </a:prstGeom>
          <a:noFill/>
          <a:ln>
            <a:noFill/>
          </a:ln>
        </p:spPr>
        <p:txBody>
          <a:bodyPr lIns="91425" tIns="91425" rIns="91425" bIns="91425" anchor="t" anchorCtr="0">
            <a:noAutofit/>
          </a:bodyPr>
          <a:lstStyle/>
          <a:p>
            <a:pPr lvl="0" rtl="0">
              <a:spcBef>
                <a:spcPts val="0"/>
              </a:spcBef>
              <a:buNone/>
            </a:pPr>
            <a:r>
              <a:rPr lang="en" sz="1000"/>
              <a:t>Inspirado en ‘Efficiency through algorithms and performance through data structures’. Chandler Carruth.</a:t>
            </a:r>
          </a:p>
        </p:txBody>
      </p:sp>
      <p:graphicFrame>
        <p:nvGraphicFramePr>
          <p:cNvPr id="122" name="Shape 122"/>
          <p:cNvGraphicFramePr/>
          <p:nvPr>
            <p:extLst>
              <p:ext uri="{D42A27DB-BD31-4B8C-83A1-F6EECF244321}">
                <p14:modId xmlns:p14="http://schemas.microsoft.com/office/powerpoint/2010/main" val="732858228"/>
              </p:ext>
            </p:extLst>
          </p:nvPr>
        </p:nvGraphicFramePr>
        <p:xfrm>
          <a:off x="952500" y="3360575"/>
          <a:ext cx="72390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482600">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gridCol w="482600">
                  <a:extLst>
                    <a:ext uri="{9D8B030D-6E8A-4147-A177-3AD203B41FA5}">
                      <a16:colId xmlns:a16="http://schemas.microsoft.com/office/drawing/2014/main" val="20006"/>
                    </a:ext>
                  </a:extLst>
                </a:gridCol>
                <a:gridCol w="482600">
                  <a:extLst>
                    <a:ext uri="{9D8B030D-6E8A-4147-A177-3AD203B41FA5}">
                      <a16:colId xmlns:a16="http://schemas.microsoft.com/office/drawing/2014/main" val="20007"/>
                    </a:ext>
                  </a:extLst>
                </a:gridCol>
                <a:gridCol w="482600">
                  <a:extLst>
                    <a:ext uri="{9D8B030D-6E8A-4147-A177-3AD203B41FA5}">
                      <a16:colId xmlns:a16="http://schemas.microsoft.com/office/drawing/2014/main" val="20008"/>
                    </a:ext>
                  </a:extLst>
                </a:gridCol>
                <a:gridCol w="482600">
                  <a:extLst>
                    <a:ext uri="{9D8B030D-6E8A-4147-A177-3AD203B41FA5}">
                      <a16:colId xmlns:a16="http://schemas.microsoft.com/office/drawing/2014/main" val="20009"/>
                    </a:ext>
                  </a:extLst>
                </a:gridCol>
                <a:gridCol w="482600">
                  <a:extLst>
                    <a:ext uri="{9D8B030D-6E8A-4147-A177-3AD203B41FA5}">
                      <a16:colId xmlns:a16="http://schemas.microsoft.com/office/drawing/2014/main" val="20010"/>
                    </a:ext>
                  </a:extLst>
                </a:gridCol>
                <a:gridCol w="482600">
                  <a:extLst>
                    <a:ext uri="{9D8B030D-6E8A-4147-A177-3AD203B41FA5}">
                      <a16:colId xmlns:a16="http://schemas.microsoft.com/office/drawing/2014/main" val="20011"/>
                    </a:ext>
                  </a:extLst>
                </a:gridCol>
                <a:gridCol w="482600">
                  <a:extLst>
                    <a:ext uri="{9D8B030D-6E8A-4147-A177-3AD203B41FA5}">
                      <a16:colId xmlns:a16="http://schemas.microsoft.com/office/drawing/2014/main" val="20012"/>
                    </a:ext>
                  </a:extLst>
                </a:gridCol>
                <a:gridCol w="482600">
                  <a:extLst>
                    <a:ext uri="{9D8B030D-6E8A-4147-A177-3AD203B41FA5}">
                      <a16:colId xmlns:a16="http://schemas.microsoft.com/office/drawing/2014/main" val="20013"/>
                    </a:ext>
                  </a:extLst>
                </a:gridCol>
                <a:gridCol w="482600">
                  <a:extLst>
                    <a:ext uri="{9D8B030D-6E8A-4147-A177-3AD203B41FA5}">
                      <a16:colId xmlns:a16="http://schemas.microsoft.com/office/drawing/2014/main" val="20014"/>
                    </a:ext>
                  </a:extLst>
                </a:gridCol>
              </a:tblGrid>
              <a:tr h="381000">
                <a:tc>
                  <a:txBody>
                    <a:bodyPr/>
                    <a:lstStyle/>
                    <a:p>
                      <a:pPr lvl="0" algn="ctr">
                        <a:spcBef>
                          <a:spcPts val="0"/>
                        </a:spcBef>
                        <a:buNone/>
                      </a:pPr>
                      <a:r>
                        <a:rPr lang="en">
                          <a:solidFill>
                            <a:schemeClr val="bg1"/>
                          </a:solidFill>
                        </a:rPr>
                        <a:t>-1</a:t>
                      </a:r>
                    </a:p>
                  </a:txBody>
                  <a:tcPr marL="91425" marR="91425" marT="91425" marB="91425">
                    <a:solidFill>
                      <a:srgbClr val="0070C0"/>
                    </a:solidFill>
                  </a:tcPr>
                </a:tc>
                <a:tc>
                  <a:txBody>
                    <a:bodyPr/>
                    <a:lstStyle/>
                    <a:p>
                      <a:pPr lvl="0" algn="ctr">
                        <a:spcBef>
                          <a:spcPts val="0"/>
                        </a:spcBef>
                        <a:buNone/>
                      </a:pPr>
                      <a:r>
                        <a:rPr lang="en" dirty="0">
                          <a:solidFill>
                            <a:schemeClr val="bg1"/>
                          </a:solidFill>
                        </a:rPr>
                        <a:t>2</a:t>
                      </a:r>
                    </a:p>
                  </a:txBody>
                  <a:tcPr marL="91425" marR="91425" marT="91425" marB="91425">
                    <a:solidFill>
                      <a:srgbClr val="0070C0"/>
                    </a:solidFill>
                  </a:tcPr>
                </a:tc>
                <a:tc>
                  <a:txBody>
                    <a:bodyPr/>
                    <a:lstStyle/>
                    <a:p>
                      <a:pPr lvl="0" algn="ctr">
                        <a:spcBef>
                          <a:spcPts val="0"/>
                        </a:spcBef>
                        <a:buNone/>
                      </a:pPr>
                      <a:r>
                        <a:rPr lang="en">
                          <a:solidFill>
                            <a:schemeClr val="bg1"/>
                          </a:solidFill>
                        </a:rPr>
                        <a:t>4</a:t>
                      </a:r>
                    </a:p>
                  </a:txBody>
                  <a:tcPr marL="91425" marR="91425" marT="91425" marB="91425">
                    <a:solidFill>
                      <a:srgbClr val="0070C0"/>
                    </a:solidFill>
                  </a:tcPr>
                </a:tc>
                <a:tc>
                  <a:txBody>
                    <a:bodyPr/>
                    <a:lstStyle/>
                    <a:p>
                      <a:pPr lvl="0" algn="ctr">
                        <a:spcBef>
                          <a:spcPts val="0"/>
                        </a:spcBef>
                        <a:buNone/>
                      </a:pPr>
                      <a:r>
                        <a:rPr lang="en">
                          <a:solidFill>
                            <a:schemeClr val="bg1"/>
                          </a:solidFill>
                        </a:rPr>
                        <a:t>5</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a:solidFill>
                            <a:schemeClr val="bg1"/>
                          </a:solidFill>
                        </a:rPr>
                        <a:t>7</a:t>
                      </a:r>
                    </a:p>
                  </a:txBody>
                  <a:tcPr marL="91425" marR="91425" marT="91425" marB="91425">
                    <a:solidFill>
                      <a:srgbClr val="0070C0"/>
                    </a:solidFill>
                  </a:tcPr>
                </a:tc>
                <a:tc>
                  <a:txBody>
                    <a:bodyPr/>
                    <a:lstStyle/>
                    <a:p>
                      <a:pPr lvl="0" algn="ctr">
                        <a:spcBef>
                          <a:spcPts val="0"/>
                        </a:spcBef>
                        <a:buNone/>
                      </a:pPr>
                      <a:r>
                        <a:rPr lang="en">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10</a:t>
                      </a:r>
                    </a:p>
                  </a:txBody>
                  <a:tcPr marL="91425" marR="91425" marT="91425" marB="91425">
                    <a:solidFill>
                      <a:srgbClr val="0070C0"/>
                    </a:solidFill>
                  </a:tcPr>
                </a:tc>
                <a:tc>
                  <a:txBody>
                    <a:bodyPr/>
                    <a:lstStyle/>
                    <a:p>
                      <a:pPr lvl="0" algn="ctr">
                        <a:spcBef>
                          <a:spcPts val="0"/>
                        </a:spcBef>
                        <a:buNone/>
                      </a:pPr>
                      <a:r>
                        <a:rPr lang="en">
                          <a:solidFill>
                            <a:schemeClr val="bg1"/>
                          </a:solidFill>
                        </a:rPr>
                        <a:t>11</a:t>
                      </a:r>
                    </a:p>
                  </a:txBody>
                  <a:tcPr marL="91425" marR="91425" marT="91425" marB="91425">
                    <a:solidFill>
                      <a:srgbClr val="0070C0"/>
                    </a:solidFill>
                  </a:tcPr>
                </a:tc>
                <a:tc>
                  <a:txBody>
                    <a:bodyPr/>
                    <a:lstStyle/>
                    <a:p>
                      <a:pPr lvl="0" algn="ctr">
                        <a:spcBef>
                          <a:spcPts val="0"/>
                        </a:spcBef>
                        <a:buNone/>
                      </a:pPr>
                      <a:r>
                        <a:rPr lang="en">
                          <a:solidFill>
                            <a:schemeClr val="bg1"/>
                          </a:solidFill>
                        </a:rPr>
                        <a:t>15</a:t>
                      </a:r>
                    </a:p>
                  </a:txBody>
                  <a:tcPr marL="91425" marR="91425" marT="91425" marB="91425">
                    <a:solidFill>
                      <a:srgbClr val="0070C0"/>
                    </a:solidFill>
                  </a:tcPr>
                </a:tc>
                <a:tc>
                  <a:txBody>
                    <a:bodyPr/>
                    <a:lstStyle/>
                    <a:p>
                      <a:pPr lvl="0" algn="ctr">
                        <a:spcBef>
                          <a:spcPts val="0"/>
                        </a:spcBef>
                        <a:buNone/>
                      </a:pPr>
                      <a:r>
                        <a:rPr lang="en">
                          <a:solidFill>
                            <a:schemeClr val="bg1"/>
                          </a:solidFill>
                        </a:rPr>
                        <a:t>17</a:t>
                      </a:r>
                    </a:p>
                  </a:txBody>
                  <a:tcPr marL="91425" marR="91425" marT="91425" marB="91425">
                    <a:solidFill>
                      <a:srgbClr val="0070C0"/>
                    </a:solidFill>
                  </a:tcPr>
                </a:tc>
                <a:tc>
                  <a:txBody>
                    <a:bodyPr/>
                    <a:lstStyle/>
                    <a:p>
                      <a:pPr lvl="0" algn="ctr">
                        <a:spcBef>
                          <a:spcPts val="0"/>
                        </a:spcBef>
                        <a:buNone/>
                      </a:pPr>
                      <a:r>
                        <a:rPr lang="en">
                          <a:solidFill>
                            <a:schemeClr val="bg1"/>
                          </a:solidFill>
                        </a:rPr>
                        <a:t>18</a:t>
                      </a:r>
                    </a:p>
                  </a:txBody>
                  <a:tcPr marL="91425" marR="91425" marT="91425" marB="91425">
                    <a:solidFill>
                      <a:srgbClr val="0070C0"/>
                    </a:solidFill>
                  </a:tcPr>
                </a:tc>
                <a:tc>
                  <a:txBody>
                    <a:bodyPr/>
                    <a:lstStyle/>
                    <a:p>
                      <a:pPr lvl="0" algn="ctr">
                        <a:spcBef>
                          <a:spcPts val="0"/>
                        </a:spcBef>
                        <a:buNone/>
                      </a:pPr>
                      <a:r>
                        <a:rPr lang="en">
                          <a:solidFill>
                            <a:schemeClr val="bg1"/>
                          </a:solidFill>
                        </a:rPr>
                        <a:t>20</a:t>
                      </a:r>
                    </a:p>
                  </a:txBody>
                  <a:tcPr marL="91425" marR="91425" marT="91425" marB="91425">
                    <a:solidFill>
                      <a:srgbClr val="0070C0"/>
                    </a:solidFill>
                  </a:tcPr>
                </a:tc>
                <a:tc>
                  <a:txBody>
                    <a:bodyPr/>
                    <a:lstStyle/>
                    <a:p>
                      <a:pPr lvl="0" algn="ctr">
                        <a:spcBef>
                          <a:spcPts val="0"/>
                        </a:spcBef>
                        <a:buNone/>
                      </a:pPr>
                      <a:r>
                        <a:rPr lang="en" dirty="0">
                          <a:solidFill>
                            <a:schemeClr val="bg1"/>
                          </a:solidFill>
                        </a:rPr>
                        <a:t>21</a:t>
                      </a:r>
                    </a:p>
                  </a:txBody>
                  <a:tcPr marL="91425" marR="91425" marT="91425" marB="91425">
                    <a:solidFill>
                      <a:srgbClr val="0070C0"/>
                    </a:solidFill>
                  </a:tcPr>
                </a:tc>
                <a:tc>
                  <a:txBody>
                    <a:bodyPr/>
                    <a:lstStyle/>
                    <a:p>
                      <a:pPr lvl="0" algn="ctr">
                        <a:spcBef>
                          <a:spcPts val="0"/>
                        </a:spcBef>
                        <a:buNone/>
                      </a:pPr>
                      <a:r>
                        <a:rPr lang="en" dirty="0">
                          <a:solidFill>
                            <a:schemeClr val="bg1"/>
                          </a:solidFill>
                        </a:rPr>
                        <a:t>24</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pic>
        <p:nvPicPr>
          <p:cNvPr id="12" name="Imagen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3"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pic>
        <p:nvPicPr>
          <p:cNvPr id="14"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5"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6"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6"/>
            <a:ext cx="445121" cy="113210"/>
          </a:xfrm>
          <a:prstGeom prst="rect">
            <a:avLst/>
          </a:prstGeom>
        </p:spPr>
      </p:pic>
      <p:sp>
        <p:nvSpPr>
          <p:cNvPr id="1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20"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5" name="Rectangle 14"/>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5" name="Shape 135"/>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6" name="Shape 136"/>
          <p:cNvSpPr txBox="1">
            <a:spLocks noGrp="1"/>
          </p:cNvSpPr>
          <p:nvPr>
            <p:ph type="body" idx="1"/>
          </p:nvPr>
        </p:nvSpPr>
        <p:spPr>
          <a:xfrm>
            <a:off x="84300" y="777725"/>
            <a:ext cx="8854800" cy="42324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Ejemplo: Ordenación de un array (basado en hechos reales)</a:t>
            </a:r>
          </a:p>
          <a:p>
            <a:pPr lvl="0" rtl="0">
              <a:spcBef>
                <a:spcPts val="0"/>
              </a:spcBef>
              <a:buNone/>
            </a:pPr>
            <a:r>
              <a:rPr lang="en" dirty="0">
                <a:solidFill>
                  <a:schemeClr val="bg1"/>
                </a:solidFill>
              </a:rPr>
              <a:t>¿Algoritmos de ordenación que se os ocurra?</a:t>
            </a:r>
          </a:p>
          <a:p>
            <a:pPr lvl="0" rtl="0">
              <a:spcBef>
                <a:spcPts val="0"/>
              </a:spcBef>
              <a:buNone/>
            </a:pPr>
            <a:r>
              <a:rPr lang="en" dirty="0">
                <a:solidFill>
                  <a:schemeClr val="bg1"/>
                </a:solidFill>
              </a:rPr>
              <a:t>Insertion-sort, Bubble-sort, Merge-sort, Radix-sort, Bucket-sort, Quick-sort</a:t>
            </a:r>
          </a:p>
          <a:p>
            <a:pPr lvl="0" rtl="0">
              <a:spcBef>
                <a:spcPts val="0"/>
              </a:spcBef>
              <a:buNone/>
            </a:pPr>
            <a:endParaRPr dirty="0">
              <a:solidFill>
                <a:schemeClr val="bg1"/>
              </a:solidFill>
            </a:endParaRPr>
          </a:p>
          <a:p>
            <a:pPr lvl="0" rtl="0">
              <a:spcBef>
                <a:spcPts val="0"/>
              </a:spcBef>
              <a:spcAft>
                <a:spcPts val="0"/>
              </a:spcAft>
              <a:buNone/>
            </a:pPr>
            <a:endParaRPr dirty="0">
              <a:solidFill>
                <a:schemeClr val="bg1"/>
              </a:solidFill>
            </a:endParaRPr>
          </a:p>
        </p:txBody>
      </p:sp>
      <p:sp>
        <p:nvSpPr>
          <p:cNvPr id="137" name="Shape 137"/>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5) Conoce tus algoritmos</a:t>
            </a:r>
          </a:p>
          <a:p>
            <a:pPr lvl="0" rtl="0">
              <a:spcBef>
                <a:spcPts val="0"/>
              </a:spcBef>
              <a:buNone/>
            </a:pPr>
            <a:endParaRPr dirty="0">
              <a:solidFill>
                <a:srgbClr val="FFFFFF"/>
              </a:solidFill>
            </a:endParaRPr>
          </a:p>
        </p:txBody>
      </p:sp>
      <p:sp>
        <p:nvSpPr>
          <p:cNvPr id="6" name="Shape 71"/>
          <p:cNvSpPr txBox="1">
            <a:spLocks/>
          </p:cNvSpPr>
          <p:nvPr/>
        </p:nvSpPr>
        <p:spPr>
          <a:xfrm>
            <a:off x="8472457"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00" b="0" i="0" u="none" strike="noStrike" kern="0" cap="none" spc="0" normalizeH="0" baseline="0" noProof="0" smtClean="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0" name="Imagen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1" name="CuadroTexto 21"/>
          <p:cNvSpPr txBox="1"/>
          <p:nvPr/>
        </p:nvSpPr>
        <p:spPr>
          <a:xfrm>
            <a:off x="5683788" y="4572128"/>
            <a:ext cx="2307862" cy="553998"/>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500" b="1" i="1" u="none" strike="noStrike" kern="0" cap="none" spc="0" normalizeH="0" baseline="0" noProof="0" dirty="0">
                <a:ln>
                  <a:noFill/>
                </a:ln>
                <a:solidFill>
                  <a:sysClr val="windowText" lastClr="000000"/>
                </a:solidFill>
                <a:effectLst/>
                <a:uLnTx/>
                <a:uFillTx/>
                <a:latin typeface="Open Sans" charset="0"/>
                <a:ea typeface="Open Sans" charset="0"/>
                <a:cs typeface="Open Sans" charset="0"/>
              </a:rPr>
              <a:t>9 y 10 de </a:t>
            </a:r>
            <a:r>
              <a:rPr kumimoji="0" lang="en-US" sz="1500" b="1" i="1" u="none" strike="noStrike" kern="0" cap="none" spc="0" normalizeH="0" baseline="0" noProof="0" dirty="0" err="1">
                <a:ln>
                  <a:noFill/>
                </a:ln>
                <a:solidFill>
                  <a:sysClr val="windowText" lastClr="000000"/>
                </a:solidFill>
                <a:effectLst/>
                <a:uLnTx/>
                <a:uFillTx/>
                <a:latin typeface="Open Sans" charset="0"/>
                <a:ea typeface="Open Sans" charset="0"/>
                <a:cs typeface="Open Sans" charset="0"/>
              </a:rPr>
              <a:t>febrero</a:t>
            </a:r>
            <a:endParaRPr kumimoji="0" lang="en-US" sz="1500" b="1" i="1" u="none" strike="noStrike" kern="0" cap="none" spc="0" normalizeH="0" baseline="0" noProof="0" dirty="0">
              <a:ln>
                <a:noFill/>
              </a:ln>
              <a:solidFill>
                <a:sysClr val="windowText" lastClr="000000"/>
              </a:solidFill>
              <a:effectLst/>
              <a:uLnTx/>
              <a:uFillTx/>
              <a:latin typeface="Open Sans" charset="0"/>
              <a:ea typeface="Open Sans" charset="0"/>
              <a:cs typeface="Open Sans" charset="0"/>
            </a:endParaRP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ysClr val="windowText" lastClr="000000"/>
                </a:solidFill>
                <a:effectLst/>
                <a:uLnTx/>
                <a:uFillTx/>
                <a:latin typeface="Open Sans" charset="0"/>
                <a:ea typeface="Open Sans" charset="0"/>
                <a:cs typeface="Open Sans" charset="0"/>
              </a:rPr>
              <a:t>#T3chFest2017</a:t>
            </a:r>
          </a:p>
        </p:txBody>
      </p:sp>
      <p:pic>
        <p:nvPicPr>
          <p:cNvPr id="12"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3"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4"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6"/>
            <a:ext cx="445121" cy="113210"/>
          </a:xfrm>
          <a:prstGeom prst="rect">
            <a:avLst/>
          </a:prstGeom>
        </p:spPr>
      </p:pic>
      <p:sp>
        <p:nvSpPr>
          <p:cNvPr id="16"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extLst>
      <p:ext uri="{BB962C8B-B14F-4D97-AF65-F5344CB8AC3E}">
        <p14:creationId xmlns:p14="http://schemas.microsoft.com/office/powerpoint/2010/main" val="150331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5" name="Rectangle 14"/>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Shape 143"/>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144" name="Shape 144"/>
          <p:cNvSpPr txBox="1">
            <a:spLocks noGrp="1"/>
          </p:cNvSpPr>
          <p:nvPr>
            <p:ph type="body" idx="1"/>
          </p:nvPr>
        </p:nvSpPr>
        <p:spPr>
          <a:xfrm>
            <a:off x="84300" y="777725"/>
            <a:ext cx="8854800" cy="42324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Ejemplo: Ordenación de un array (basado en hechos reales)</a:t>
            </a:r>
          </a:p>
          <a:p>
            <a:pPr lvl="0" rtl="0">
              <a:spcBef>
                <a:spcPts val="0"/>
              </a:spcBef>
              <a:buNone/>
            </a:pPr>
            <a:r>
              <a:rPr lang="en" dirty="0">
                <a:solidFill>
                  <a:schemeClr val="bg1"/>
                </a:solidFill>
              </a:rPr>
              <a:t>¿Un buen algoritmo de ordenación?		Quick-sort! O(nlogn)</a:t>
            </a:r>
          </a:p>
          <a:p>
            <a:pPr lvl="0" rtl="0">
              <a:spcBef>
                <a:spcPts val="0"/>
              </a:spcBef>
              <a:spcAft>
                <a:spcPts val="0"/>
              </a:spcAft>
              <a:buNone/>
            </a:pPr>
            <a:endParaRPr dirty="0">
              <a:solidFill>
                <a:schemeClr val="bg1"/>
              </a:solidFill>
            </a:endParaRPr>
          </a:p>
          <a:p>
            <a:pPr lvl="0" rtl="0">
              <a:spcBef>
                <a:spcPts val="0"/>
              </a:spcBef>
              <a:buNone/>
            </a:pPr>
            <a:endParaRPr dirty="0">
              <a:solidFill>
                <a:schemeClr val="bg1"/>
              </a:solidFill>
            </a:endParaRPr>
          </a:p>
          <a:p>
            <a:pPr lvl="0" rtl="0">
              <a:spcBef>
                <a:spcPts val="0"/>
              </a:spcBef>
              <a:spcAft>
                <a:spcPts val="0"/>
              </a:spcAft>
              <a:buNone/>
            </a:pPr>
            <a:endParaRPr dirty="0">
              <a:solidFill>
                <a:schemeClr val="bg1"/>
              </a:solidFill>
            </a:endParaRPr>
          </a:p>
        </p:txBody>
      </p:sp>
      <p:sp>
        <p:nvSpPr>
          <p:cNvPr id="145" name="Shape 145"/>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5) Conoce tus algoritmos</a:t>
            </a:r>
          </a:p>
          <a:p>
            <a:pPr lvl="0" rtl="0">
              <a:spcBef>
                <a:spcPts val="0"/>
              </a:spcBef>
              <a:buNone/>
            </a:pPr>
            <a:endParaRPr dirty="0">
              <a:solidFill>
                <a:srgbClr val="FFFFFF"/>
              </a:solidFill>
            </a:endParaRPr>
          </a:p>
        </p:txBody>
      </p:sp>
      <p:sp>
        <p:nvSpPr>
          <p:cNvPr id="146" name="Shape 14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21</a:t>
            </a:fld>
            <a:endParaRPr lang="en"/>
          </a:p>
        </p:txBody>
      </p:sp>
      <p:pic>
        <p:nvPicPr>
          <p:cNvPr id="10" name="Imagen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1"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pic>
        <p:nvPicPr>
          <p:cNvPr id="12"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3"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4"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6"/>
            <a:ext cx="445121" cy="113210"/>
          </a:xfrm>
          <a:prstGeom prst="rect">
            <a:avLst/>
          </a:prstGeom>
        </p:spPr>
      </p:pic>
      <p:sp>
        <p:nvSpPr>
          <p:cNvPr id="16"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pic>
        <p:nvPicPr>
          <p:cNvPr id="1026" name="Picture 2" descr="Image result for quick sort 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4145413" y="1812204"/>
            <a:ext cx="3076750" cy="2351516"/>
          </a:xfrm>
          <a:prstGeom prst="rect">
            <a:avLst/>
          </a:prstGeom>
          <a:noFill/>
          <a:extLst>
            <a:ext uri="{909E8E84-426E-40DD-AFC4-6F175D3DCCD1}">
              <a14:hiddenFill xmlns:a14="http://schemas.microsoft.com/office/drawing/2010/main">
                <a:solidFill>
                  <a:srgbClr val="FFFFFF"/>
                </a:solidFill>
              </a14:hiddenFill>
            </a:ext>
          </a:extLst>
        </p:spPr>
      </p:pic>
      <p:sp>
        <p:nvSpPr>
          <p:cNvPr id="17"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7" name="Rectangle 16"/>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Shape 167"/>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168" name="Shape 168"/>
          <p:cNvSpPr txBox="1">
            <a:spLocks noGrp="1"/>
          </p:cNvSpPr>
          <p:nvPr>
            <p:ph type="body" idx="1"/>
          </p:nvPr>
        </p:nvSpPr>
        <p:spPr>
          <a:xfrm>
            <a:off x="84300" y="777725"/>
            <a:ext cx="8854800" cy="42324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Ejemplo: Ordenación de un array (basado en hechos reales)</a:t>
            </a:r>
          </a:p>
          <a:p>
            <a:pPr lvl="0" rtl="0">
              <a:spcBef>
                <a:spcPts val="0"/>
              </a:spcBef>
              <a:buNone/>
            </a:pPr>
            <a:r>
              <a:rPr lang="en" dirty="0">
                <a:solidFill>
                  <a:schemeClr val="bg1"/>
                </a:solidFill>
              </a:rPr>
              <a:t>¿Un </a:t>
            </a:r>
            <a:r>
              <a:rPr lang="en" b="1" dirty="0">
                <a:solidFill>
                  <a:schemeClr val="bg1"/>
                </a:solidFill>
              </a:rPr>
              <a:t>mejor </a:t>
            </a:r>
            <a:r>
              <a:rPr lang="en" dirty="0">
                <a:solidFill>
                  <a:schemeClr val="bg1"/>
                </a:solidFill>
              </a:rPr>
              <a:t>algoritmo de ordenación?	Quick-sort! O(nlogn) </a:t>
            </a:r>
            <a:endParaRPr lang="en-US" b="1" dirty="0">
              <a:solidFill>
                <a:schemeClr val="bg1"/>
              </a:solidFill>
            </a:endParaRPr>
          </a:p>
          <a:p>
            <a:pPr lvl="0">
              <a:lnSpc>
                <a:spcPct val="100000"/>
              </a:lnSpc>
              <a:spcAft>
                <a:spcPts val="0"/>
              </a:spcAft>
            </a:pPr>
            <a:r>
              <a:rPr lang="en-US" dirty="0" err="1">
                <a:solidFill>
                  <a:schemeClr val="bg1"/>
                </a:solidFill>
              </a:rPr>
              <a:t>Pregunta</a:t>
            </a:r>
            <a:r>
              <a:rPr lang="en-US" dirty="0">
                <a:solidFill>
                  <a:schemeClr val="bg1"/>
                </a:solidFill>
              </a:rPr>
              <a:t>: </a:t>
            </a:r>
            <a:r>
              <a:rPr lang="en" dirty="0">
                <a:solidFill>
                  <a:schemeClr val="bg1"/>
                </a:solidFill>
              </a:rPr>
              <a:t>¿Qué pasa cuando tenemos condiciones especiales? (valores repetidos)</a:t>
            </a:r>
          </a:p>
          <a:p>
            <a:pPr lvl="0" rtl="0">
              <a:spcBef>
                <a:spcPts val="0"/>
              </a:spcBef>
              <a:buNone/>
            </a:pPr>
            <a:endParaRPr dirty="0">
              <a:solidFill>
                <a:schemeClr val="bg1"/>
              </a:solidFill>
            </a:endParaRPr>
          </a:p>
          <a:p>
            <a:pPr lvl="0" rtl="0">
              <a:spcBef>
                <a:spcPts val="0"/>
              </a:spcBef>
              <a:spcAft>
                <a:spcPts val="0"/>
              </a:spcAft>
              <a:buNone/>
            </a:pPr>
            <a:endParaRPr dirty="0">
              <a:solidFill>
                <a:schemeClr val="bg1"/>
              </a:solidFill>
            </a:endParaRPr>
          </a:p>
        </p:txBody>
      </p:sp>
      <p:sp>
        <p:nvSpPr>
          <p:cNvPr id="169" name="Shape 169"/>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5) Conoce tus algoritmos</a:t>
            </a:r>
          </a:p>
          <a:p>
            <a:pPr lvl="0" rtl="0">
              <a:spcBef>
                <a:spcPts val="0"/>
              </a:spcBef>
              <a:buNone/>
            </a:pPr>
            <a:endParaRPr dirty="0">
              <a:solidFill>
                <a:srgbClr val="FFFFFF"/>
              </a:solidFill>
            </a:endParaRPr>
          </a:p>
        </p:txBody>
      </p:sp>
      <p:sp>
        <p:nvSpPr>
          <p:cNvPr id="170" name="Shape 17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22</a:t>
            </a:fld>
            <a:endParaRPr lang="en"/>
          </a:p>
        </p:txBody>
      </p:sp>
      <p:pic>
        <p:nvPicPr>
          <p:cNvPr id="12"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3" name="Imagen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6" name="Imagen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12891" y="4438586"/>
            <a:ext cx="445121" cy="113210"/>
          </a:xfrm>
          <a:prstGeom prst="rect">
            <a:avLst/>
          </a:prstGeom>
        </p:spPr>
      </p:pic>
      <p:graphicFrame>
        <p:nvGraphicFramePr>
          <p:cNvPr id="18" name="Shape 122"/>
          <p:cNvGraphicFramePr/>
          <p:nvPr>
            <p:extLst>
              <p:ext uri="{D42A27DB-BD31-4B8C-83A1-F6EECF244321}">
                <p14:modId xmlns:p14="http://schemas.microsoft.com/office/powerpoint/2010/main" val="2571455136"/>
              </p:ext>
            </p:extLst>
          </p:nvPr>
        </p:nvGraphicFramePr>
        <p:xfrm>
          <a:off x="752650" y="2228486"/>
          <a:ext cx="72390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482600">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gridCol w="482600">
                  <a:extLst>
                    <a:ext uri="{9D8B030D-6E8A-4147-A177-3AD203B41FA5}">
                      <a16:colId xmlns:a16="http://schemas.microsoft.com/office/drawing/2014/main" val="20006"/>
                    </a:ext>
                  </a:extLst>
                </a:gridCol>
                <a:gridCol w="482600">
                  <a:extLst>
                    <a:ext uri="{9D8B030D-6E8A-4147-A177-3AD203B41FA5}">
                      <a16:colId xmlns:a16="http://schemas.microsoft.com/office/drawing/2014/main" val="20007"/>
                    </a:ext>
                  </a:extLst>
                </a:gridCol>
                <a:gridCol w="482600">
                  <a:extLst>
                    <a:ext uri="{9D8B030D-6E8A-4147-A177-3AD203B41FA5}">
                      <a16:colId xmlns:a16="http://schemas.microsoft.com/office/drawing/2014/main" val="20008"/>
                    </a:ext>
                  </a:extLst>
                </a:gridCol>
                <a:gridCol w="482600">
                  <a:extLst>
                    <a:ext uri="{9D8B030D-6E8A-4147-A177-3AD203B41FA5}">
                      <a16:colId xmlns:a16="http://schemas.microsoft.com/office/drawing/2014/main" val="20009"/>
                    </a:ext>
                  </a:extLst>
                </a:gridCol>
                <a:gridCol w="482600">
                  <a:extLst>
                    <a:ext uri="{9D8B030D-6E8A-4147-A177-3AD203B41FA5}">
                      <a16:colId xmlns:a16="http://schemas.microsoft.com/office/drawing/2014/main" val="20010"/>
                    </a:ext>
                  </a:extLst>
                </a:gridCol>
                <a:gridCol w="482600">
                  <a:extLst>
                    <a:ext uri="{9D8B030D-6E8A-4147-A177-3AD203B41FA5}">
                      <a16:colId xmlns:a16="http://schemas.microsoft.com/office/drawing/2014/main" val="20011"/>
                    </a:ext>
                  </a:extLst>
                </a:gridCol>
                <a:gridCol w="482600">
                  <a:extLst>
                    <a:ext uri="{9D8B030D-6E8A-4147-A177-3AD203B41FA5}">
                      <a16:colId xmlns:a16="http://schemas.microsoft.com/office/drawing/2014/main" val="20012"/>
                    </a:ext>
                  </a:extLst>
                </a:gridCol>
                <a:gridCol w="482600">
                  <a:extLst>
                    <a:ext uri="{9D8B030D-6E8A-4147-A177-3AD203B41FA5}">
                      <a16:colId xmlns:a16="http://schemas.microsoft.com/office/drawing/2014/main" val="20013"/>
                    </a:ext>
                  </a:extLst>
                </a:gridCol>
                <a:gridCol w="482600">
                  <a:extLst>
                    <a:ext uri="{9D8B030D-6E8A-4147-A177-3AD203B41FA5}">
                      <a16:colId xmlns:a16="http://schemas.microsoft.com/office/drawing/2014/main" val="20014"/>
                    </a:ext>
                  </a:extLst>
                </a:gridCol>
              </a:tblGrid>
              <a:tr h="381000">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21" name="Shape 122"/>
          <p:cNvGraphicFramePr/>
          <p:nvPr>
            <p:extLst>
              <p:ext uri="{D42A27DB-BD31-4B8C-83A1-F6EECF244321}">
                <p14:modId xmlns:p14="http://schemas.microsoft.com/office/powerpoint/2010/main" val="826784215"/>
              </p:ext>
            </p:extLst>
          </p:nvPr>
        </p:nvGraphicFramePr>
        <p:xfrm>
          <a:off x="752650" y="2773373"/>
          <a:ext cx="24130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482600">
                  <a:extLst>
                    <a:ext uri="{9D8B030D-6E8A-4147-A177-3AD203B41FA5}">
                      <a16:colId xmlns:a16="http://schemas.microsoft.com/office/drawing/2014/main" val="20004"/>
                    </a:ext>
                  </a:extLst>
                </a:gridCol>
              </a:tblGrid>
              <a:tr h="381000">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22" name="Shape 122"/>
          <p:cNvGraphicFramePr/>
          <p:nvPr>
            <p:extLst>
              <p:ext uri="{D42A27DB-BD31-4B8C-83A1-F6EECF244321}">
                <p14:modId xmlns:p14="http://schemas.microsoft.com/office/powerpoint/2010/main" val="1648763811"/>
              </p:ext>
            </p:extLst>
          </p:nvPr>
        </p:nvGraphicFramePr>
        <p:xfrm>
          <a:off x="4042389" y="2780725"/>
          <a:ext cx="43434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482600">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gridCol w="482600">
                  <a:extLst>
                    <a:ext uri="{9D8B030D-6E8A-4147-A177-3AD203B41FA5}">
                      <a16:colId xmlns:a16="http://schemas.microsoft.com/office/drawing/2014/main" val="20006"/>
                    </a:ext>
                  </a:extLst>
                </a:gridCol>
                <a:gridCol w="482600">
                  <a:extLst>
                    <a:ext uri="{9D8B030D-6E8A-4147-A177-3AD203B41FA5}">
                      <a16:colId xmlns:a16="http://schemas.microsoft.com/office/drawing/2014/main" val="20007"/>
                    </a:ext>
                  </a:extLst>
                </a:gridCol>
                <a:gridCol w="482600">
                  <a:extLst>
                    <a:ext uri="{9D8B030D-6E8A-4147-A177-3AD203B41FA5}">
                      <a16:colId xmlns:a16="http://schemas.microsoft.com/office/drawing/2014/main" val="20008"/>
                    </a:ext>
                  </a:extLst>
                </a:gridCol>
              </a:tblGrid>
              <a:tr h="381000">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23" name="Shape 122"/>
          <p:cNvGraphicFramePr/>
          <p:nvPr>
            <p:extLst>
              <p:ext uri="{D42A27DB-BD31-4B8C-83A1-F6EECF244321}">
                <p14:modId xmlns:p14="http://schemas.microsoft.com/office/powerpoint/2010/main" val="261780766"/>
              </p:ext>
            </p:extLst>
          </p:nvPr>
        </p:nvGraphicFramePr>
        <p:xfrm>
          <a:off x="3353871" y="2773373"/>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25" name="Shape 122"/>
          <p:cNvGraphicFramePr/>
          <p:nvPr>
            <p:extLst>
              <p:ext uri="{D42A27DB-BD31-4B8C-83A1-F6EECF244321}">
                <p14:modId xmlns:p14="http://schemas.microsoft.com/office/powerpoint/2010/main" val="1562032718"/>
              </p:ext>
            </p:extLst>
          </p:nvPr>
        </p:nvGraphicFramePr>
        <p:xfrm>
          <a:off x="1235250" y="3325612"/>
          <a:ext cx="19304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tblGrid>
              <a:tr h="381000">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26" name="Shape 122"/>
          <p:cNvGraphicFramePr/>
          <p:nvPr>
            <p:extLst>
              <p:ext uri="{D42A27DB-BD31-4B8C-83A1-F6EECF244321}">
                <p14:modId xmlns:p14="http://schemas.microsoft.com/office/powerpoint/2010/main" val="1288684616"/>
              </p:ext>
            </p:extLst>
          </p:nvPr>
        </p:nvGraphicFramePr>
        <p:xfrm>
          <a:off x="435525" y="3318260"/>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31" name="Shape 122"/>
          <p:cNvGraphicFramePr/>
          <p:nvPr>
            <p:extLst>
              <p:ext uri="{D42A27DB-BD31-4B8C-83A1-F6EECF244321}">
                <p14:modId xmlns:p14="http://schemas.microsoft.com/office/powerpoint/2010/main" val="3262782948"/>
              </p:ext>
            </p:extLst>
          </p:nvPr>
        </p:nvGraphicFramePr>
        <p:xfrm>
          <a:off x="3753921" y="3318260"/>
          <a:ext cx="19304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tblGrid>
              <a:tr h="381000">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32" name="Shape 122"/>
          <p:cNvGraphicFramePr/>
          <p:nvPr>
            <p:extLst>
              <p:ext uri="{D42A27DB-BD31-4B8C-83A1-F6EECF244321}">
                <p14:modId xmlns:p14="http://schemas.microsoft.com/office/powerpoint/2010/main" val="2565512143"/>
              </p:ext>
            </p:extLst>
          </p:nvPr>
        </p:nvGraphicFramePr>
        <p:xfrm>
          <a:off x="6383307" y="3323703"/>
          <a:ext cx="24130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482600">
                  <a:extLst>
                    <a:ext uri="{9D8B030D-6E8A-4147-A177-3AD203B41FA5}">
                      <a16:colId xmlns:a16="http://schemas.microsoft.com/office/drawing/2014/main" val="20004"/>
                    </a:ext>
                  </a:extLst>
                </a:gridCol>
              </a:tblGrid>
              <a:tr h="381000">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33" name="Shape 122"/>
          <p:cNvGraphicFramePr/>
          <p:nvPr>
            <p:extLst>
              <p:ext uri="{D42A27DB-BD31-4B8C-83A1-F6EECF244321}">
                <p14:modId xmlns:p14="http://schemas.microsoft.com/office/powerpoint/2010/main" val="1427001057"/>
              </p:ext>
            </p:extLst>
          </p:nvPr>
        </p:nvGraphicFramePr>
        <p:xfrm>
          <a:off x="5781707" y="3325612"/>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36" name="Shape 122"/>
          <p:cNvGraphicFramePr/>
          <p:nvPr>
            <p:extLst>
              <p:ext uri="{D42A27DB-BD31-4B8C-83A1-F6EECF244321}">
                <p14:modId xmlns:p14="http://schemas.microsoft.com/office/powerpoint/2010/main" val="2390628965"/>
              </p:ext>
            </p:extLst>
          </p:nvPr>
        </p:nvGraphicFramePr>
        <p:xfrm>
          <a:off x="1717850" y="3869502"/>
          <a:ext cx="14478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tblGrid>
              <a:tr h="381000">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37" name="Shape 122"/>
          <p:cNvGraphicFramePr/>
          <p:nvPr>
            <p:extLst>
              <p:ext uri="{D42A27DB-BD31-4B8C-83A1-F6EECF244321}">
                <p14:modId xmlns:p14="http://schemas.microsoft.com/office/powerpoint/2010/main" val="3373033582"/>
              </p:ext>
            </p:extLst>
          </p:nvPr>
        </p:nvGraphicFramePr>
        <p:xfrm>
          <a:off x="1071000" y="3868326"/>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38" name="Shape 122"/>
          <p:cNvGraphicFramePr/>
          <p:nvPr>
            <p:extLst>
              <p:ext uri="{D42A27DB-BD31-4B8C-83A1-F6EECF244321}">
                <p14:modId xmlns:p14="http://schemas.microsoft.com/office/powerpoint/2010/main" val="3257874761"/>
              </p:ext>
            </p:extLst>
          </p:nvPr>
        </p:nvGraphicFramePr>
        <p:xfrm>
          <a:off x="2200450" y="4399346"/>
          <a:ext cx="9652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tblGrid>
              <a:tr h="381000">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39" name="Shape 122"/>
          <p:cNvGraphicFramePr/>
          <p:nvPr>
            <p:extLst>
              <p:ext uri="{D42A27DB-BD31-4B8C-83A1-F6EECF244321}">
                <p14:modId xmlns:p14="http://schemas.microsoft.com/office/powerpoint/2010/main" val="774132663"/>
              </p:ext>
            </p:extLst>
          </p:nvPr>
        </p:nvGraphicFramePr>
        <p:xfrm>
          <a:off x="1584885" y="4395362"/>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40" name="Shape 122"/>
          <p:cNvGraphicFramePr/>
          <p:nvPr>
            <p:extLst>
              <p:ext uri="{D42A27DB-BD31-4B8C-83A1-F6EECF244321}">
                <p14:modId xmlns:p14="http://schemas.microsoft.com/office/powerpoint/2010/main" val="73704974"/>
              </p:ext>
            </p:extLst>
          </p:nvPr>
        </p:nvGraphicFramePr>
        <p:xfrm>
          <a:off x="4295996" y="3869502"/>
          <a:ext cx="14478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tblGrid>
              <a:tr h="381000">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41" name="Shape 122"/>
          <p:cNvGraphicFramePr/>
          <p:nvPr>
            <p:extLst>
              <p:ext uri="{D42A27DB-BD31-4B8C-83A1-F6EECF244321}">
                <p14:modId xmlns:p14="http://schemas.microsoft.com/office/powerpoint/2010/main" val="1342110436"/>
              </p:ext>
            </p:extLst>
          </p:nvPr>
        </p:nvGraphicFramePr>
        <p:xfrm>
          <a:off x="3744396" y="3868326"/>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42" name="Shape 122"/>
          <p:cNvGraphicFramePr/>
          <p:nvPr>
            <p:extLst>
              <p:ext uri="{D42A27DB-BD31-4B8C-83A1-F6EECF244321}">
                <p14:modId xmlns:p14="http://schemas.microsoft.com/office/powerpoint/2010/main" val="2643270424"/>
              </p:ext>
            </p:extLst>
          </p:nvPr>
        </p:nvGraphicFramePr>
        <p:xfrm>
          <a:off x="4904213" y="4407037"/>
          <a:ext cx="9652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tblGrid>
              <a:tr h="381000">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43" name="Shape 122"/>
          <p:cNvGraphicFramePr/>
          <p:nvPr>
            <p:extLst>
              <p:ext uri="{D42A27DB-BD31-4B8C-83A1-F6EECF244321}">
                <p14:modId xmlns:p14="http://schemas.microsoft.com/office/powerpoint/2010/main" val="3129162312"/>
              </p:ext>
            </p:extLst>
          </p:nvPr>
        </p:nvGraphicFramePr>
        <p:xfrm>
          <a:off x="4288648" y="4403053"/>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0" dirty="0">
                          <a:solidFill>
                            <a:schemeClr val="bg1"/>
                          </a:solidFill>
                        </a:rPr>
                        <a:t>6</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44" name="Shape 122"/>
          <p:cNvGraphicFramePr/>
          <p:nvPr>
            <p:extLst>
              <p:ext uri="{D42A27DB-BD31-4B8C-83A1-F6EECF244321}">
                <p14:modId xmlns:p14="http://schemas.microsoft.com/office/powerpoint/2010/main" val="366794303"/>
              </p:ext>
            </p:extLst>
          </p:nvPr>
        </p:nvGraphicFramePr>
        <p:xfrm>
          <a:off x="7036215" y="3868226"/>
          <a:ext cx="19304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tblGrid>
              <a:tr h="381000">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45" name="Shape 122"/>
          <p:cNvGraphicFramePr/>
          <p:nvPr>
            <p:extLst>
              <p:ext uri="{D42A27DB-BD31-4B8C-83A1-F6EECF244321}">
                <p14:modId xmlns:p14="http://schemas.microsoft.com/office/powerpoint/2010/main" val="1125473474"/>
              </p:ext>
            </p:extLst>
          </p:nvPr>
        </p:nvGraphicFramePr>
        <p:xfrm>
          <a:off x="6455565" y="3860874"/>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46" name="Shape 122"/>
          <p:cNvGraphicFramePr/>
          <p:nvPr>
            <p:extLst>
              <p:ext uri="{D42A27DB-BD31-4B8C-83A1-F6EECF244321}">
                <p14:modId xmlns:p14="http://schemas.microsoft.com/office/powerpoint/2010/main" val="428675509"/>
              </p:ext>
            </p:extLst>
          </p:nvPr>
        </p:nvGraphicFramePr>
        <p:xfrm>
          <a:off x="7566440" y="4412116"/>
          <a:ext cx="14478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tblGrid>
              <a:tr h="381000">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47" name="Shape 122"/>
          <p:cNvGraphicFramePr/>
          <p:nvPr>
            <p:extLst>
              <p:ext uri="{D42A27DB-BD31-4B8C-83A1-F6EECF244321}">
                <p14:modId xmlns:p14="http://schemas.microsoft.com/office/powerpoint/2010/main" val="3987627919"/>
              </p:ext>
            </p:extLst>
          </p:nvPr>
        </p:nvGraphicFramePr>
        <p:xfrm>
          <a:off x="6805290" y="4410940"/>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sp>
        <p:nvSpPr>
          <p:cNvPr id="4" name="Rectangle 3"/>
          <p:cNvSpPr/>
          <p:nvPr/>
        </p:nvSpPr>
        <p:spPr>
          <a:xfrm>
            <a:off x="-1" y="4536468"/>
            <a:ext cx="9144001" cy="589658"/>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6" name="Shape 71"/>
          <p:cNvSpPr txBox="1">
            <a:spLocks/>
          </p:cNvSpPr>
          <p:nvPr/>
        </p:nvSpPr>
        <p:spPr>
          <a:xfrm>
            <a:off x="8472457"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fld id="{00000000-1234-1234-1234-123412341234}" type="slidenum">
              <a:rPr lang="en" smtClean="0"/>
              <a:pPr/>
              <a:t>22</a:t>
            </a:fld>
            <a:endParaRPr lang="en" dirty="0"/>
          </a:p>
        </p:txBody>
      </p:sp>
      <p:pic>
        <p:nvPicPr>
          <p:cNvPr id="10" name="Imagen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1"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pic>
        <p:nvPicPr>
          <p:cNvPr id="14"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5" name="Imagen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sp>
        <p:nvSpPr>
          <p:cNvPr id="48"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anim calcmode="lin" valueType="num">
                                      <p:cBhvr>
                                        <p:cTn id="8" dur="250" fill="hold"/>
                                        <p:tgtEl>
                                          <p:spTgt spid="23"/>
                                        </p:tgtEl>
                                        <p:attrNameLst>
                                          <p:attrName>ppt_x</p:attrName>
                                        </p:attrNameLst>
                                      </p:cBhvr>
                                      <p:tavLst>
                                        <p:tav tm="0">
                                          <p:val>
                                            <p:strVal val="#ppt_x"/>
                                          </p:val>
                                        </p:tav>
                                        <p:tav tm="100000">
                                          <p:val>
                                            <p:strVal val="#ppt_x"/>
                                          </p:val>
                                        </p:tav>
                                      </p:tavLst>
                                    </p:anim>
                                    <p:anim calcmode="lin" valueType="num">
                                      <p:cBhvr>
                                        <p:cTn id="9" dur="25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250"/>
                                        <p:tgtEl>
                                          <p:spTgt spid="21"/>
                                        </p:tgtEl>
                                      </p:cBhvr>
                                    </p:animEffect>
                                    <p:anim calcmode="lin" valueType="num">
                                      <p:cBhvr>
                                        <p:cTn id="15" dur="250" fill="hold"/>
                                        <p:tgtEl>
                                          <p:spTgt spid="21"/>
                                        </p:tgtEl>
                                        <p:attrNameLst>
                                          <p:attrName>ppt_x</p:attrName>
                                        </p:attrNameLst>
                                      </p:cBhvr>
                                      <p:tavLst>
                                        <p:tav tm="0">
                                          <p:val>
                                            <p:strVal val="#ppt_x"/>
                                          </p:val>
                                        </p:tav>
                                        <p:tav tm="100000">
                                          <p:val>
                                            <p:strVal val="#ppt_x"/>
                                          </p:val>
                                        </p:tav>
                                      </p:tavLst>
                                    </p:anim>
                                    <p:anim calcmode="lin" valueType="num">
                                      <p:cBhvr>
                                        <p:cTn id="16" dur="2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50"/>
                                        <p:tgtEl>
                                          <p:spTgt spid="22"/>
                                        </p:tgtEl>
                                      </p:cBhvr>
                                    </p:animEffect>
                                    <p:anim calcmode="lin" valueType="num">
                                      <p:cBhvr>
                                        <p:cTn id="22" dur="250" fill="hold"/>
                                        <p:tgtEl>
                                          <p:spTgt spid="22"/>
                                        </p:tgtEl>
                                        <p:attrNameLst>
                                          <p:attrName>ppt_x</p:attrName>
                                        </p:attrNameLst>
                                      </p:cBhvr>
                                      <p:tavLst>
                                        <p:tav tm="0">
                                          <p:val>
                                            <p:strVal val="#ppt_x"/>
                                          </p:val>
                                        </p:tav>
                                        <p:tav tm="100000">
                                          <p:val>
                                            <p:strVal val="#ppt_x"/>
                                          </p:val>
                                        </p:tav>
                                      </p:tavLst>
                                    </p:anim>
                                    <p:anim calcmode="lin" valueType="num">
                                      <p:cBhvr>
                                        <p:cTn id="23" dur="25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250"/>
                                        <p:tgtEl>
                                          <p:spTgt spid="26"/>
                                        </p:tgtEl>
                                      </p:cBhvr>
                                    </p:animEffect>
                                    <p:anim calcmode="lin" valueType="num">
                                      <p:cBhvr>
                                        <p:cTn id="29" dur="250" fill="hold"/>
                                        <p:tgtEl>
                                          <p:spTgt spid="26"/>
                                        </p:tgtEl>
                                        <p:attrNameLst>
                                          <p:attrName>ppt_x</p:attrName>
                                        </p:attrNameLst>
                                      </p:cBhvr>
                                      <p:tavLst>
                                        <p:tav tm="0">
                                          <p:val>
                                            <p:strVal val="#ppt_x"/>
                                          </p:val>
                                        </p:tav>
                                        <p:tav tm="100000">
                                          <p:val>
                                            <p:strVal val="#ppt_x"/>
                                          </p:val>
                                        </p:tav>
                                      </p:tavLst>
                                    </p:anim>
                                    <p:anim calcmode="lin" valueType="num">
                                      <p:cBhvr>
                                        <p:cTn id="30" dur="25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250"/>
                                        <p:tgtEl>
                                          <p:spTgt spid="25"/>
                                        </p:tgtEl>
                                      </p:cBhvr>
                                    </p:animEffect>
                                    <p:anim calcmode="lin" valueType="num">
                                      <p:cBhvr>
                                        <p:cTn id="36" dur="250" fill="hold"/>
                                        <p:tgtEl>
                                          <p:spTgt spid="25"/>
                                        </p:tgtEl>
                                        <p:attrNameLst>
                                          <p:attrName>ppt_x</p:attrName>
                                        </p:attrNameLst>
                                      </p:cBhvr>
                                      <p:tavLst>
                                        <p:tav tm="0">
                                          <p:val>
                                            <p:strVal val="#ppt_x"/>
                                          </p:val>
                                        </p:tav>
                                        <p:tav tm="100000">
                                          <p:val>
                                            <p:strVal val="#ppt_x"/>
                                          </p:val>
                                        </p:tav>
                                      </p:tavLst>
                                    </p:anim>
                                    <p:anim calcmode="lin" valueType="num">
                                      <p:cBhvr>
                                        <p:cTn id="37" dur="25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250"/>
                                        <p:tgtEl>
                                          <p:spTgt spid="37"/>
                                        </p:tgtEl>
                                      </p:cBhvr>
                                    </p:animEffect>
                                    <p:anim calcmode="lin" valueType="num">
                                      <p:cBhvr>
                                        <p:cTn id="43" dur="250" fill="hold"/>
                                        <p:tgtEl>
                                          <p:spTgt spid="37"/>
                                        </p:tgtEl>
                                        <p:attrNameLst>
                                          <p:attrName>ppt_x</p:attrName>
                                        </p:attrNameLst>
                                      </p:cBhvr>
                                      <p:tavLst>
                                        <p:tav tm="0">
                                          <p:val>
                                            <p:strVal val="#ppt_x"/>
                                          </p:val>
                                        </p:tav>
                                        <p:tav tm="100000">
                                          <p:val>
                                            <p:strVal val="#ppt_x"/>
                                          </p:val>
                                        </p:tav>
                                      </p:tavLst>
                                    </p:anim>
                                    <p:anim calcmode="lin" valueType="num">
                                      <p:cBhvr>
                                        <p:cTn id="44" dur="25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250"/>
                                        <p:tgtEl>
                                          <p:spTgt spid="36"/>
                                        </p:tgtEl>
                                      </p:cBhvr>
                                    </p:animEffect>
                                    <p:anim calcmode="lin" valueType="num">
                                      <p:cBhvr>
                                        <p:cTn id="50" dur="250" fill="hold"/>
                                        <p:tgtEl>
                                          <p:spTgt spid="36"/>
                                        </p:tgtEl>
                                        <p:attrNameLst>
                                          <p:attrName>ppt_x</p:attrName>
                                        </p:attrNameLst>
                                      </p:cBhvr>
                                      <p:tavLst>
                                        <p:tav tm="0">
                                          <p:val>
                                            <p:strVal val="#ppt_x"/>
                                          </p:val>
                                        </p:tav>
                                        <p:tav tm="100000">
                                          <p:val>
                                            <p:strVal val="#ppt_x"/>
                                          </p:val>
                                        </p:tav>
                                      </p:tavLst>
                                    </p:anim>
                                    <p:anim calcmode="lin" valueType="num">
                                      <p:cBhvr>
                                        <p:cTn id="51" dur="25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250"/>
                                        <p:tgtEl>
                                          <p:spTgt spid="39"/>
                                        </p:tgtEl>
                                      </p:cBhvr>
                                    </p:animEffect>
                                    <p:anim calcmode="lin" valueType="num">
                                      <p:cBhvr>
                                        <p:cTn id="57" dur="250" fill="hold"/>
                                        <p:tgtEl>
                                          <p:spTgt spid="39"/>
                                        </p:tgtEl>
                                        <p:attrNameLst>
                                          <p:attrName>ppt_x</p:attrName>
                                        </p:attrNameLst>
                                      </p:cBhvr>
                                      <p:tavLst>
                                        <p:tav tm="0">
                                          <p:val>
                                            <p:strVal val="#ppt_x"/>
                                          </p:val>
                                        </p:tav>
                                        <p:tav tm="100000">
                                          <p:val>
                                            <p:strVal val="#ppt_x"/>
                                          </p:val>
                                        </p:tav>
                                      </p:tavLst>
                                    </p:anim>
                                    <p:anim calcmode="lin" valueType="num">
                                      <p:cBhvr>
                                        <p:cTn id="58" dur="25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250"/>
                                        <p:tgtEl>
                                          <p:spTgt spid="38"/>
                                        </p:tgtEl>
                                      </p:cBhvr>
                                    </p:animEffect>
                                    <p:anim calcmode="lin" valueType="num">
                                      <p:cBhvr>
                                        <p:cTn id="64" dur="250" fill="hold"/>
                                        <p:tgtEl>
                                          <p:spTgt spid="38"/>
                                        </p:tgtEl>
                                        <p:attrNameLst>
                                          <p:attrName>ppt_x</p:attrName>
                                        </p:attrNameLst>
                                      </p:cBhvr>
                                      <p:tavLst>
                                        <p:tav tm="0">
                                          <p:val>
                                            <p:strVal val="#ppt_x"/>
                                          </p:val>
                                        </p:tav>
                                        <p:tav tm="100000">
                                          <p:val>
                                            <p:strVal val="#ppt_x"/>
                                          </p:val>
                                        </p:tav>
                                      </p:tavLst>
                                    </p:anim>
                                    <p:anim calcmode="lin" valueType="num">
                                      <p:cBhvr>
                                        <p:cTn id="65" dur="25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nodeType="click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250"/>
                                        <p:tgtEl>
                                          <p:spTgt spid="33"/>
                                        </p:tgtEl>
                                      </p:cBhvr>
                                    </p:animEffect>
                                    <p:anim calcmode="lin" valueType="num">
                                      <p:cBhvr>
                                        <p:cTn id="71" dur="250" fill="hold"/>
                                        <p:tgtEl>
                                          <p:spTgt spid="33"/>
                                        </p:tgtEl>
                                        <p:attrNameLst>
                                          <p:attrName>ppt_x</p:attrName>
                                        </p:attrNameLst>
                                      </p:cBhvr>
                                      <p:tavLst>
                                        <p:tav tm="0">
                                          <p:val>
                                            <p:strVal val="#ppt_x"/>
                                          </p:val>
                                        </p:tav>
                                        <p:tav tm="100000">
                                          <p:val>
                                            <p:strVal val="#ppt_x"/>
                                          </p:val>
                                        </p:tav>
                                      </p:tavLst>
                                    </p:anim>
                                    <p:anim calcmode="lin" valueType="num">
                                      <p:cBhvr>
                                        <p:cTn id="72" dur="25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7" presetClass="entr" presetSubtype="0" fill="hold" nodeType="click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50"/>
                                        <p:tgtEl>
                                          <p:spTgt spid="32"/>
                                        </p:tgtEl>
                                      </p:cBhvr>
                                    </p:animEffect>
                                    <p:anim calcmode="lin" valueType="num">
                                      <p:cBhvr>
                                        <p:cTn id="85" dur="250" fill="hold"/>
                                        <p:tgtEl>
                                          <p:spTgt spid="32"/>
                                        </p:tgtEl>
                                        <p:attrNameLst>
                                          <p:attrName>ppt_x</p:attrName>
                                        </p:attrNameLst>
                                      </p:cBhvr>
                                      <p:tavLst>
                                        <p:tav tm="0">
                                          <p:val>
                                            <p:strVal val="#ppt_x"/>
                                          </p:val>
                                        </p:tav>
                                        <p:tav tm="100000">
                                          <p:val>
                                            <p:strVal val="#ppt_x"/>
                                          </p:val>
                                        </p:tav>
                                      </p:tavLst>
                                    </p:anim>
                                    <p:anim calcmode="lin" valueType="num">
                                      <p:cBhvr>
                                        <p:cTn id="86" dur="25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7" presetClass="entr" presetSubtype="0" fill="hold" nodeType="click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fade">
                                      <p:cBhvr>
                                        <p:cTn id="91" dur="250"/>
                                        <p:tgtEl>
                                          <p:spTgt spid="41"/>
                                        </p:tgtEl>
                                      </p:cBhvr>
                                    </p:animEffect>
                                    <p:anim calcmode="lin" valueType="num">
                                      <p:cBhvr>
                                        <p:cTn id="92" dur="250" fill="hold"/>
                                        <p:tgtEl>
                                          <p:spTgt spid="41"/>
                                        </p:tgtEl>
                                        <p:attrNameLst>
                                          <p:attrName>ppt_x</p:attrName>
                                        </p:attrNameLst>
                                      </p:cBhvr>
                                      <p:tavLst>
                                        <p:tav tm="0">
                                          <p:val>
                                            <p:strVal val="#ppt_x"/>
                                          </p:val>
                                        </p:tav>
                                        <p:tav tm="100000">
                                          <p:val>
                                            <p:strVal val="#ppt_x"/>
                                          </p:val>
                                        </p:tav>
                                      </p:tavLst>
                                    </p:anim>
                                    <p:anim calcmode="lin" valueType="num">
                                      <p:cBhvr>
                                        <p:cTn id="93" dur="25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7" presetClass="entr" presetSubtype="0" fill="hold" nodeType="click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fade">
                                      <p:cBhvr>
                                        <p:cTn id="98" dur="250"/>
                                        <p:tgtEl>
                                          <p:spTgt spid="40"/>
                                        </p:tgtEl>
                                      </p:cBhvr>
                                    </p:animEffect>
                                    <p:anim calcmode="lin" valueType="num">
                                      <p:cBhvr>
                                        <p:cTn id="99" dur="250" fill="hold"/>
                                        <p:tgtEl>
                                          <p:spTgt spid="40"/>
                                        </p:tgtEl>
                                        <p:attrNameLst>
                                          <p:attrName>ppt_x</p:attrName>
                                        </p:attrNameLst>
                                      </p:cBhvr>
                                      <p:tavLst>
                                        <p:tav tm="0">
                                          <p:val>
                                            <p:strVal val="#ppt_x"/>
                                          </p:val>
                                        </p:tav>
                                        <p:tav tm="100000">
                                          <p:val>
                                            <p:strVal val="#ppt_x"/>
                                          </p:val>
                                        </p:tav>
                                      </p:tavLst>
                                    </p:anim>
                                    <p:anim calcmode="lin" valueType="num">
                                      <p:cBhvr>
                                        <p:cTn id="100" dur="25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7" presetClass="entr" presetSubtype="0" fill="hold" nodeType="click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fade">
                                      <p:cBhvr>
                                        <p:cTn id="105" dur="250"/>
                                        <p:tgtEl>
                                          <p:spTgt spid="43"/>
                                        </p:tgtEl>
                                      </p:cBhvr>
                                    </p:animEffect>
                                    <p:anim calcmode="lin" valueType="num">
                                      <p:cBhvr>
                                        <p:cTn id="106" dur="250" fill="hold"/>
                                        <p:tgtEl>
                                          <p:spTgt spid="43"/>
                                        </p:tgtEl>
                                        <p:attrNameLst>
                                          <p:attrName>ppt_x</p:attrName>
                                        </p:attrNameLst>
                                      </p:cBhvr>
                                      <p:tavLst>
                                        <p:tav tm="0">
                                          <p:val>
                                            <p:strVal val="#ppt_x"/>
                                          </p:val>
                                        </p:tav>
                                        <p:tav tm="100000">
                                          <p:val>
                                            <p:strVal val="#ppt_x"/>
                                          </p:val>
                                        </p:tav>
                                      </p:tavLst>
                                    </p:anim>
                                    <p:anim calcmode="lin" valueType="num">
                                      <p:cBhvr>
                                        <p:cTn id="107" dur="25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nodeType="click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250"/>
                                        <p:tgtEl>
                                          <p:spTgt spid="42"/>
                                        </p:tgtEl>
                                      </p:cBhvr>
                                    </p:animEffect>
                                    <p:anim calcmode="lin" valueType="num">
                                      <p:cBhvr>
                                        <p:cTn id="113" dur="250" fill="hold"/>
                                        <p:tgtEl>
                                          <p:spTgt spid="42"/>
                                        </p:tgtEl>
                                        <p:attrNameLst>
                                          <p:attrName>ppt_x</p:attrName>
                                        </p:attrNameLst>
                                      </p:cBhvr>
                                      <p:tavLst>
                                        <p:tav tm="0">
                                          <p:val>
                                            <p:strVal val="#ppt_x"/>
                                          </p:val>
                                        </p:tav>
                                        <p:tav tm="100000">
                                          <p:val>
                                            <p:strVal val="#ppt_x"/>
                                          </p:val>
                                        </p:tav>
                                      </p:tavLst>
                                    </p:anim>
                                    <p:anim calcmode="lin" valueType="num">
                                      <p:cBhvr>
                                        <p:cTn id="114" dur="25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7" presetClass="entr" presetSubtype="0" fill="hold" nodeType="click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fade">
                                      <p:cBhvr>
                                        <p:cTn id="119" dur="250"/>
                                        <p:tgtEl>
                                          <p:spTgt spid="45"/>
                                        </p:tgtEl>
                                      </p:cBhvr>
                                    </p:animEffect>
                                    <p:anim calcmode="lin" valueType="num">
                                      <p:cBhvr>
                                        <p:cTn id="120" dur="250" fill="hold"/>
                                        <p:tgtEl>
                                          <p:spTgt spid="45"/>
                                        </p:tgtEl>
                                        <p:attrNameLst>
                                          <p:attrName>ppt_x</p:attrName>
                                        </p:attrNameLst>
                                      </p:cBhvr>
                                      <p:tavLst>
                                        <p:tav tm="0">
                                          <p:val>
                                            <p:strVal val="#ppt_x"/>
                                          </p:val>
                                        </p:tav>
                                        <p:tav tm="100000">
                                          <p:val>
                                            <p:strVal val="#ppt_x"/>
                                          </p:val>
                                        </p:tav>
                                      </p:tavLst>
                                    </p:anim>
                                    <p:anim calcmode="lin" valueType="num">
                                      <p:cBhvr>
                                        <p:cTn id="121" dur="25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7" presetClass="entr" presetSubtype="0" fill="hold" nodeType="click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250"/>
                                        <p:tgtEl>
                                          <p:spTgt spid="44"/>
                                        </p:tgtEl>
                                      </p:cBhvr>
                                    </p:animEffect>
                                    <p:anim calcmode="lin" valueType="num">
                                      <p:cBhvr>
                                        <p:cTn id="127" dur="250" fill="hold"/>
                                        <p:tgtEl>
                                          <p:spTgt spid="44"/>
                                        </p:tgtEl>
                                        <p:attrNameLst>
                                          <p:attrName>ppt_x</p:attrName>
                                        </p:attrNameLst>
                                      </p:cBhvr>
                                      <p:tavLst>
                                        <p:tav tm="0">
                                          <p:val>
                                            <p:strVal val="#ppt_x"/>
                                          </p:val>
                                        </p:tav>
                                        <p:tav tm="100000">
                                          <p:val>
                                            <p:strVal val="#ppt_x"/>
                                          </p:val>
                                        </p:tav>
                                      </p:tavLst>
                                    </p:anim>
                                    <p:anim calcmode="lin" valueType="num">
                                      <p:cBhvr>
                                        <p:cTn id="128" dur="25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7" presetClass="entr" presetSubtype="0" fill="hold" nodeType="clickEffect">
                                  <p:stCondLst>
                                    <p:cond delay="0"/>
                                  </p:stCondLst>
                                  <p:childTnLst>
                                    <p:set>
                                      <p:cBhvr>
                                        <p:cTn id="132" dur="1" fill="hold">
                                          <p:stCondLst>
                                            <p:cond delay="0"/>
                                          </p:stCondLst>
                                        </p:cTn>
                                        <p:tgtEl>
                                          <p:spTgt spid="47"/>
                                        </p:tgtEl>
                                        <p:attrNameLst>
                                          <p:attrName>style.visibility</p:attrName>
                                        </p:attrNameLst>
                                      </p:cBhvr>
                                      <p:to>
                                        <p:strVal val="visible"/>
                                      </p:to>
                                    </p:set>
                                    <p:animEffect transition="in" filter="fade">
                                      <p:cBhvr>
                                        <p:cTn id="133" dur="250"/>
                                        <p:tgtEl>
                                          <p:spTgt spid="47"/>
                                        </p:tgtEl>
                                      </p:cBhvr>
                                    </p:animEffect>
                                    <p:anim calcmode="lin" valueType="num">
                                      <p:cBhvr>
                                        <p:cTn id="134" dur="250" fill="hold"/>
                                        <p:tgtEl>
                                          <p:spTgt spid="47"/>
                                        </p:tgtEl>
                                        <p:attrNameLst>
                                          <p:attrName>ppt_x</p:attrName>
                                        </p:attrNameLst>
                                      </p:cBhvr>
                                      <p:tavLst>
                                        <p:tav tm="0">
                                          <p:val>
                                            <p:strVal val="#ppt_x"/>
                                          </p:val>
                                        </p:tav>
                                        <p:tav tm="100000">
                                          <p:val>
                                            <p:strVal val="#ppt_x"/>
                                          </p:val>
                                        </p:tav>
                                      </p:tavLst>
                                    </p:anim>
                                    <p:anim calcmode="lin" valueType="num">
                                      <p:cBhvr>
                                        <p:cTn id="135" dur="2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7" presetClass="entr" presetSubtype="0" fill="hold" nodeType="clickEffect">
                                  <p:stCondLst>
                                    <p:cond delay="0"/>
                                  </p:stCondLst>
                                  <p:childTnLst>
                                    <p:set>
                                      <p:cBhvr>
                                        <p:cTn id="139" dur="1" fill="hold">
                                          <p:stCondLst>
                                            <p:cond delay="0"/>
                                          </p:stCondLst>
                                        </p:cTn>
                                        <p:tgtEl>
                                          <p:spTgt spid="46"/>
                                        </p:tgtEl>
                                        <p:attrNameLst>
                                          <p:attrName>style.visibility</p:attrName>
                                        </p:attrNameLst>
                                      </p:cBhvr>
                                      <p:to>
                                        <p:strVal val="visible"/>
                                      </p:to>
                                    </p:set>
                                    <p:animEffect transition="in" filter="fade">
                                      <p:cBhvr>
                                        <p:cTn id="140" dur="250"/>
                                        <p:tgtEl>
                                          <p:spTgt spid="46"/>
                                        </p:tgtEl>
                                      </p:cBhvr>
                                    </p:animEffect>
                                    <p:anim calcmode="lin" valueType="num">
                                      <p:cBhvr>
                                        <p:cTn id="141" dur="250" fill="hold"/>
                                        <p:tgtEl>
                                          <p:spTgt spid="46"/>
                                        </p:tgtEl>
                                        <p:attrNameLst>
                                          <p:attrName>ppt_x</p:attrName>
                                        </p:attrNameLst>
                                      </p:cBhvr>
                                      <p:tavLst>
                                        <p:tav tm="0">
                                          <p:val>
                                            <p:strVal val="#ppt_x"/>
                                          </p:val>
                                        </p:tav>
                                        <p:tav tm="100000">
                                          <p:val>
                                            <p:strVal val="#ppt_x"/>
                                          </p:val>
                                        </p:tav>
                                      </p:tavLst>
                                    </p:anim>
                                    <p:anim calcmode="lin" valueType="num">
                                      <p:cBhvr>
                                        <p:cTn id="142" dur="2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4" name="Rectangle 13"/>
          <p:cNvSpPr/>
          <p:nvPr/>
        </p:nvSpPr>
        <p:spPr>
          <a:xfrm>
            <a:off x="0" y="0"/>
            <a:ext cx="9143999"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Shape 175"/>
          <p:cNvSpPr/>
          <p:nvPr/>
        </p:nvSpPr>
        <p:spPr>
          <a:xfrm>
            <a:off x="0" y="107825"/>
            <a:ext cx="9143999"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176" name="Shape 176"/>
          <p:cNvSpPr txBox="1">
            <a:spLocks noGrp="1"/>
          </p:cNvSpPr>
          <p:nvPr>
            <p:ph type="body" idx="1"/>
          </p:nvPr>
        </p:nvSpPr>
        <p:spPr>
          <a:xfrm>
            <a:off x="82727" y="777725"/>
            <a:ext cx="8854800" cy="42324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Ejemplo: Ordenación de un array (basado en hechos reales)</a:t>
            </a:r>
          </a:p>
          <a:p>
            <a:pPr lvl="0"/>
            <a:r>
              <a:rPr lang="en" dirty="0">
                <a:solidFill>
                  <a:schemeClr val="bg1"/>
                </a:solidFill>
              </a:rPr>
              <a:t>¿Un </a:t>
            </a:r>
            <a:r>
              <a:rPr lang="en" b="1" dirty="0">
                <a:solidFill>
                  <a:schemeClr val="bg1"/>
                </a:solidFill>
              </a:rPr>
              <a:t>más mejor </a:t>
            </a:r>
            <a:r>
              <a:rPr lang="en" dirty="0">
                <a:solidFill>
                  <a:schemeClr val="bg1"/>
                </a:solidFill>
              </a:rPr>
              <a:t>algoritmo de ordenación?	</a:t>
            </a:r>
            <a:r>
              <a:rPr lang="en" b="1" dirty="0">
                <a:solidFill>
                  <a:schemeClr val="bg1"/>
                </a:solidFill>
              </a:rPr>
              <a:t>3-way-quick-sort</a:t>
            </a:r>
            <a:r>
              <a:rPr lang="en" dirty="0">
                <a:solidFill>
                  <a:schemeClr val="bg1"/>
                </a:solidFill>
              </a:rPr>
              <a:t>! O(nlogn)</a:t>
            </a:r>
            <a:endParaRPr lang="en-US" b="1" dirty="0">
              <a:solidFill>
                <a:schemeClr val="bg1"/>
              </a:solidFill>
            </a:endParaRPr>
          </a:p>
          <a:p>
            <a:pPr lvl="0">
              <a:lnSpc>
                <a:spcPct val="100000"/>
              </a:lnSpc>
              <a:spcAft>
                <a:spcPts val="0"/>
              </a:spcAft>
            </a:pPr>
            <a:r>
              <a:rPr lang="en-US" dirty="0" err="1">
                <a:solidFill>
                  <a:schemeClr val="bg1"/>
                </a:solidFill>
              </a:rPr>
              <a:t>Pregunta</a:t>
            </a:r>
            <a:r>
              <a:rPr lang="en-US" dirty="0">
                <a:solidFill>
                  <a:schemeClr val="bg1"/>
                </a:solidFill>
              </a:rPr>
              <a:t>: </a:t>
            </a:r>
            <a:r>
              <a:rPr lang="en" dirty="0">
                <a:solidFill>
                  <a:schemeClr val="bg1"/>
                </a:solidFill>
              </a:rPr>
              <a:t>¿Qué pasa cuando tenemos condiciones especiales? (valores repetidos)</a:t>
            </a:r>
          </a:p>
          <a:p>
            <a:pPr lvl="0" rtl="0">
              <a:spcBef>
                <a:spcPts val="0"/>
              </a:spcBef>
              <a:buNone/>
            </a:pPr>
            <a:endParaRPr dirty="0">
              <a:solidFill>
                <a:schemeClr val="bg1"/>
              </a:solidFill>
            </a:endParaRPr>
          </a:p>
          <a:p>
            <a:pPr lvl="0" rtl="0">
              <a:spcBef>
                <a:spcPts val="0"/>
              </a:spcBef>
              <a:spcAft>
                <a:spcPts val="0"/>
              </a:spcAft>
              <a:buNone/>
            </a:pPr>
            <a:endParaRPr dirty="0">
              <a:solidFill>
                <a:schemeClr val="bg1"/>
              </a:solidFill>
            </a:endParaRPr>
          </a:p>
        </p:txBody>
      </p:sp>
      <p:sp>
        <p:nvSpPr>
          <p:cNvPr id="177" name="Shape 177"/>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5) Conoce tus algoritmos</a:t>
            </a:r>
          </a:p>
          <a:p>
            <a:pPr lvl="0" rtl="0">
              <a:spcBef>
                <a:spcPts val="0"/>
              </a:spcBef>
              <a:buNone/>
            </a:pPr>
            <a:endParaRPr dirty="0">
              <a:solidFill>
                <a:srgbClr val="FFFFFF"/>
              </a:solidFill>
            </a:endParaRPr>
          </a:p>
        </p:txBody>
      </p:sp>
      <p:sp>
        <p:nvSpPr>
          <p:cNvPr id="178" name="Shape 17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23</a:t>
            </a:fld>
            <a:endParaRPr lang="en" dirty="0"/>
          </a:p>
        </p:txBody>
      </p:sp>
      <p:pic>
        <p:nvPicPr>
          <p:cNvPr id="7"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8"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9"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0"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1"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13"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graphicFrame>
        <p:nvGraphicFramePr>
          <p:cNvPr id="15" name="Shape 122"/>
          <p:cNvGraphicFramePr/>
          <p:nvPr>
            <p:extLst>
              <p:ext uri="{D42A27DB-BD31-4B8C-83A1-F6EECF244321}">
                <p14:modId xmlns:p14="http://schemas.microsoft.com/office/powerpoint/2010/main" val="1530961529"/>
              </p:ext>
            </p:extLst>
          </p:nvPr>
        </p:nvGraphicFramePr>
        <p:xfrm>
          <a:off x="752650" y="2228486"/>
          <a:ext cx="72390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482600">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gridCol w="482600">
                  <a:extLst>
                    <a:ext uri="{9D8B030D-6E8A-4147-A177-3AD203B41FA5}">
                      <a16:colId xmlns:a16="http://schemas.microsoft.com/office/drawing/2014/main" val="20006"/>
                    </a:ext>
                  </a:extLst>
                </a:gridCol>
                <a:gridCol w="482600">
                  <a:extLst>
                    <a:ext uri="{9D8B030D-6E8A-4147-A177-3AD203B41FA5}">
                      <a16:colId xmlns:a16="http://schemas.microsoft.com/office/drawing/2014/main" val="20007"/>
                    </a:ext>
                  </a:extLst>
                </a:gridCol>
                <a:gridCol w="482600">
                  <a:extLst>
                    <a:ext uri="{9D8B030D-6E8A-4147-A177-3AD203B41FA5}">
                      <a16:colId xmlns:a16="http://schemas.microsoft.com/office/drawing/2014/main" val="20008"/>
                    </a:ext>
                  </a:extLst>
                </a:gridCol>
                <a:gridCol w="482600">
                  <a:extLst>
                    <a:ext uri="{9D8B030D-6E8A-4147-A177-3AD203B41FA5}">
                      <a16:colId xmlns:a16="http://schemas.microsoft.com/office/drawing/2014/main" val="20009"/>
                    </a:ext>
                  </a:extLst>
                </a:gridCol>
                <a:gridCol w="482600">
                  <a:extLst>
                    <a:ext uri="{9D8B030D-6E8A-4147-A177-3AD203B41FA5}">
                      <a16:colId xmlns:a16="http://schemas.microsoft.com/office/drawing/2014/main" val="20010"/>
                    </a:ext>
                  </a:extLst>
                </a:gridCol>
                <a:gridCol w="482600">
                  <a:extLst>
                    <a:ext uri="{9D8B030D-6E8A-4147-A177-3AD203B41FA5}">
                      <a16:colId xmlns:a16="http://schemas.microsoft.com/office/drawing/2014/main" val="20011"/>
                    </a:ext>
                  </a:extLst>
                </a:gridCol>
                <a:gridCol w="482600">
                  <a:extLst>
                    <a:ext uri="{9D8B030D-6E8A-4147-A177-3AD203B41FA5}">
                      <a16:colId xmlns:a16="http://schemas.microsoft.com/office/drawing/2014/main" val="20012"/>
                    </a:ext>
                  </a:extLst>
                </a:gridCol>
                <a:gridCol w="482600">
                  <a:extLst>
                    <a:ext uri="{9D8B030D-6E8A-4147-A177-3AD203B41FA5}">
                      <a16:colId xmlns:a16="http://schemas.microsoft.com/office/drawing/2014/main" val="20013"/>
                    </a:ext>
                  </a:extLst>
                </a:gridCol>
                <a:gridCol w="482600">
                  <a:extLst>
                    <a:ext uri="{9D8B030D-6E8A-4147-A177-3AD203B41FA5}">
                      <a16:colId xmlns:a16="http://schemas.microsoft.com/office/drawing/2014/main" val="20014"/>
                    </a:ext>
                  </a:extLst>
                </a:gridCol>
              </a:tblGrid>
              <a:tr h="381000">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6</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16" name="Shape 122"/>
          <p:cNvGraphicFramePr/>
          <p:nvPr>
            <p:extLst>
              <p:ext uri="{D42A27DB-BD31-4B8C-83A1-F6EECF244321}">
                <p14:modId xmlns:p14="http://schemas.microsoft.com/office/powerpoint/2010/main" val="1897908824"/>
              </p:ext>
            </p:extLst>
          </p:nvPr>
        </p:nvGraphicFramePr>
        <p:xfrm>
          <a:off x="3083754" y="2808343"/>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17" name="Shape 122"/>
          <p:cNvGraphicFramePr/>
          <p:nvPr>
            <p:extLst>
              <p:ext uri="{D42A27DB-BD31-4B8C-83A1-F6EECF244321}">
                <p14:modId xmlns:p14="http://schemas.microsoft.com/office/powerpoint/2010/main" val="3819481039"/>
              </p:ext>
            </p:extLst>
          </p:nvPr>
        </p:nvGraphicFramePr>
        <p:xfrm>
          <a:off x="482533" y="2808343"/>
          <a:ext cx="24130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482600">
                  <a:extLst>
                    <a:ext uri="{9D8B030D-6E8A-4147-A177-3AD203B41FA5}">
                      <a16:colId xmlns:a16="http://schemas.microsoft.com/office/drawing/2014/main" val="20004"/>
                    </a:ext>
                  </a:extLst>
                </a:gridCol>
              </a:tblGrid>
              <a:tr h="381000">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tc>
                  <a:txBody>
                    <a:bodyPr/>
                    <a:lstStyle/>
                    <a:p>
                      <a:pPr lvl="0" algn="ctr">
                        <a:spcBef>
                          <a:spcPts val="0"/>
                        </a:spcBef>
                        <a:buNone/>
                      </a:pPr>
                      <a:r>
                        <a:rPr lang="en" dirty="0">
                          <a:solidFill>
                            <a:schemeClr val="bg1"/>
                          </a:solidFill>
                        </a:rPr>
                        <a:t>4</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18" name="Shape 122"/>
          <p:cNvGraphicFramePr/>
          <p:nvPr>
            <p:extLst>
              <p:ext uri="{D42A27DB-BD31-4B8C-83A1-F6EECF244321}">
                <p14:modId xmlns:p14="http://schemas.microsoft.com/office/powerpoint/2010/main" val="828308313"/>
              </p:ext>
            </p:extLst>
          </p:nvPr>
        </p:nvGraphicFramePr>
        <p:xfrm>
          <a:off x="3638922" y="2806170"/>
          <a:ext cx="19304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tblGrid>
              <a:tr h="381000">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19" name="Shape 122"/>
          <p:cNvGraphicFramePr/>
          <p:nvPr>
            <p:extLst>
              <p:ext uri="{D42A27DB-BD31-4B8C-83A1-F6EECF244321}">
                <p14:modId xmlns:p14="http://schemas.microsoft.com/office/powerpoint/2010/main" val="3382049271"/>
              </p:ext>
            </p:extLst>
          </p:nvPr>
        </p:nvGraphicFramePr>
        <p:xfrm>
          <a:off x="5892816" y="2806170"/>
          <a:ext cx="24130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gridCol w="482600">
                  <a:extLst>
                    <a:ext uri="{9D8B030D-6E8A-4147-A177-3AD203B41FA5}">
                      <a16:colId xmlns:a16="http://schemas.microsoft.com/office/drawing/2014/main" val="20006"/>
                    </a:ext>
                  </a:extLst>
                </a:gridCol>
                <a:gridCol w="482600">
                  <a:extLst>
                    <a:ext uri="{9D8B030D-6E8A-4147-A177-3AD203B41FA5}">
                      <a16:colId xmlns:a16="http://schemas.microsoft.com/office/drawing/2014/main" val="20007"/>
                    </a:ext>
                  </a:extLst>
                </a:gridCol>
                <a:gridCol w="482600">
                  <a:extLst>
                    <a:ext uri="{9D8B030D-6E8A-4147-A177-3AD203B41FA5}">
                      <a16:colId xmlns:a16="http://schemas.microsoft.com/office/drawing/2014/main" val="20008"/>
                    </a:ext>
                  </a:extLst>
                </a:gridCol>
              </a:tblGrid>
              <a:tr h="381000">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tc>
                  <a:txBody>
                    <a:bodyPr/>
                    <a:lstStyle/>
                    <a:p>
                      <a:pPr lvl="0" algn="ctr">
                        <a:spcBef>
                          <a:spcPts val="0"/>
                        </a:spcBef>
                        <a:buNone/>
                      </a:pPr>
                      <a:r>
                        <a:rPr lang="en" dirty="0">
                          <a:solidFill>
                            <a:schemeClr val="bg1"/>
                          </a:solidFill>
                        </a:rPr>
                        <a:t>8</a:t>
                      </a:r>
                    </a:p>
                  </a:txBody>
                  <a:tcPr marL="91425" marR="91425" marT="91425" marB="91425">
                    <a:solidFill>
                      <a:srgbClr val="0070C0"/>
                    </a:solidFill>
                  </a:tcPr>
                </a:tc>
                <a:extLst>
                  <a:ext uri="{0D108BD9-81ED-4DB2-BD59-A6C34878D82A}">
                    <a16:rowId xmlns:a16="http://schemas.microsoft.com/office/drawing/2014/main" val="10000"/>
                  </a:ext>
                </a:extLst>
              </a:tr>
            </a:tbl>
          </a:graphicData>
        </a:graphic>
      </p:graphicFrame>
      <p:graphicFrame>
        <p:nvGraphicFramePr>
          <p:cNvPr id="20" name="Shape 122"/>
          <p:cNvGraphicFramePr/>
          <p:nvPr>
            <p:extLst>
              <p:ext uri="{D42A27DB-BD31-4B8C-83A1-F6EECF244321}">
                <p14:modId xmlns:p14="http://schemas.microsoft.com/office/powerpoint/2010/main" val="1135533690"/>
              </p:ext>
            </p:extLst>
          </p:nvPr>
        </p:nvGraphicFramePr>
        <p:xfrm>
          <a:off x="409965" y="3459186"/>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21" name="Shape 122"/>
          <p:cNvGraphicFramePr/>
          <p:nvPr>
            <p:extLst>
              <p:ext uri="{D42A27DB-BD31-4B8C-83A1-F6EECF244321}">
                <p14:modId xmlns:p14="http://schemas.microsoft.com/office/powerpoint/2010/main" val="2377354351"/>
              </p:ext>
            </p:extLst>
          </p:nvPr>
        </p:nvGraphicFramePr>
        <p:xfrm>
          <a:off x="965133" y="3457013"/>
          <a:ext cx="19304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tblGrid>
              <a:tr h="381000">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22" name="Shape 122"/>
          <p:cNvGraphicFramePr/>
          <p:nvPr>
            <p:extLst>
              <p:ext uri="{D42A27DB-BD31-4B8C-83A1-F6EECF244321}">
                <p14:modId xmlns:p14="http://schemas.microsoft.com/office/powerpoint/2010/main" val="3620752694"/>
              </p:ext>
            </p:extLst>
          </p:nvPr>
        </p:nvGraphicFramePr>
        <p:xfrm>
          <a:off x="5885962" y="3409072"/>
          <a:ext cx="4826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tblGrid>
              <a:tr h="381000">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23" name="Shape 122"/>
          <p:cNvGraphicFramePr/>
          <p:nvPr>
            <p:extLst>
              <p:ext uri="{D42A27DB-BD31-4B8C-83A1-F6EECF244321}">
                <p14:modId xmlns:p14="http://schemas.microsoft.com/office/powerpoint/2010/main" val="1678299798"/>
              </p:ext>
            </p:extLst>
          </p:nvPr>
        </p:nvGraphicFramePr>
        <p:xfrm>
          <a:off x="6441130" y="3406899"/>
          <a:ext cx="19304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tblGrid>
              <a:tr h="381000">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graphicFrame>
        <p:nvGraphicFramePr>
          <p:cNvPr id="24" name="Shape 122"/>
          <p:cNvGraphicFramePr/>
          <p:nvPr>
            <p:extLst>
              <p:ext uri="{D42A27DB-BD31-4B8C-83A1-F6EECF244321}">
                <p14:modId xmlns:p14="http://schemas.microsoft.com/office/powerpoint/2010/main" val="2461192363"/>
              </p:ext>
            </p:extLst>
          </p:nvPr>
        </p:nvGraphicFramePr>
        <p:xfrm>
          <a:off x="719177" y="4020413"/>
          <a:ext cx="7239000" cy="396210"/>
        </p:xfrm>
        <a:graphic>
          <a:graphicData uri="http://schemas.openxmlformats.org/drawingml/2006/table">
            <a:tbl>
              <a:tblPr>
                <a:tableStyleId>{3C2FFA5D-87B4-456A-9821-1D502468CF0F}</a:tableStyleId>
              </a:tblPr>
              <a:tblGrid>
                <a:gridCol w="482600">
                  <a:extLst>
                    <a:ext uri="{9D8B030D-6E8A-4147-A177-3AD203B41FA5}">
                      <a16:colId xmlns:a16="http://schemas.microsoft.com/office/drawing/2014/main" val="20000"/>
                    </a:ext>
                  </a:extLst>
                </a:gridCol>
                <a:gridCol w="4826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482600">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gridCol w="482600">
                  <a:extLst>
                    <a:ext uri="{9D8B030D-6E8A-4147-A177-3AD203B41FA5}">
                      <a16:colId xmlns:a16="http://schemas.microsoft.com/office/drawing/2014/main" val="20006"/>
                    </a:ext>
                  </a:extLst>
                </a:gridCol>
                <a:gridCol w="482600">
                  <a:extLst>
                    <a:ext uri="{9D8B030D-6E8A-4147-A177-3AD203B41FA5}">
                      <a16:colId xmlns:a16="http://schemas.microsoft.com/office/drawing/2014/main" val="20007"/>
                    </a:ext>
                  </a:extLst>
                </a:gridCol>
                <a:gridCol w="482600">
                  <a:extLst>
                    <a:ext uri="{9D8B030D-6E8A-4147-A177-3AD203B41FA5}">
                      <a16:colId xmlns:a16="http://schemas.microsoft.com/office/drawing/2014/main" val="20008"/>
                    </a:ext>
                  </a:extLst>
                </a:gridCol>
                <a:gridCol w="482600">
                  <a:extLst>
                    <a:ext uri="{9D8B030D-6E8A-4147-A177-3AD203B41FA5}">
                      <a16:colId xmlns:a16="http://schemas.microsoft.com/office/drawing/2014/main" val="20009"/>
                    </a:ext>
                  </a:extLst>
                </a:gridCol>
                <a:gridCol w="482600">
                  <a:extLst>
                    <a:ext uri="{9D8B030D-6E8A-4147-A177-3AD203B41FA5}">
                      <a16:colId xmlns:a16="http://schemas.microsoft.com/office/drawing/2014/main" val="20010"/>
                    </a:ext>
                  </a:extLst>
                </a:gridCol>
                <a:gridCol w="482600">
                  <a:extLst>
                    <a:ext uri="{9D8B030D-6E8A-4147-A177-3AD203B41FA5}">
                      <a16:colId xmlns:a16="http://schemas.microsoft.com/office/drawing/2014/main" val="20011"/>
                    </a:ext>
                  </a:extLst>
                </a:gridCol>
                <a:gridCol w="482600">
                  <a:extLst>
                    <a:ext uri="{9D8B030D-6E8A-4147-A177-3AD203B41FA5}">
                      <a16:colId xmlns:a16="http://schemas.microsoft.com/office/drawing/2014/main" val="20012"/>
                    </a:ext>
                  </a:extLst>
                </a:gridCol>
                <a:gridCol w="482600">
                  <a:extLst>
                    <a:ext uri="{9D8B030D-6E8A-4147-A177-3AD203B41FA5}">
                      <a16:colId xmlns:a16="http://schemas.microsoft.com/office/drawing/2014/main" val="20013"/>
                    </a:ext>
                  </a:extLst>
                </a:gridCol>
                <a:gridCol w="482600">
                  <a:extLst>
                    <a:ext uri="{9D8B030D-6E8A-4147-A177-3AD203B41FA5}">
                      <a16:colId xmlns:a16="http://schemas.microsoft.com/office/drawing/2014/main" val="20014"/>
                    </a:ext>
                  </a:extLst>
                </a:gridCol>
              </a:tblGrid>
              <a:tr h="381000">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tc>
                  <a:txBody>
                    <a:bodyPr/>
                    <a:lstStyle/>
                    <a:p>
                      <a:pPr lvl="0" algn="ctr">
                        <a:spcBef>
                          <a:spcPts val="0"/>
                        </a:spcBef>
                        <a:buNone/>
                      </a:pPr>
                      <a:r>
                        <a:rPr lang="en" b="1" dirty="0">
                          <a:solidFill>
                            <a:schemeClr val="bg1"/>
                          </a:solidFill>
                        </a:rPr>
                        <a:t>4</a:t>
                      </a:r>
                    </a:p>
                  </a:txBody>
                  <a:tcPr marL="91425" marR="91425" marT="91425" marB="91425">
                    <a:solidFill>
                      <a:srgbClr val="002060"/>
                    </a:solidFill>
                  </a:tcPr>
                </a:tc>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tc>
                  <a:txBody>
                    <a:bodyPr/>
                    <a:lstStyle/>
                    <a:p>
                      <a:pPr lvl="0" algn="ctr">
                        <a:spcBef>
                          <a:spcPts val="0"/>
                        </a:spcBef>
                        <a:buNone/>
                      </a:pPr>
                      <a:r>
                        <a:rPr lang="en" b="1" dirty="0">
                          <a:solidFill>
                            <a:schemeClr val="bg1"/>
                          </a:solidFill>
                        </a:rPr>
                        <a:t>6</a:t>
                      </a:r>
                    </a:p>
                  </a:txBody>
                  <a:tcPr marL="91425" marR="91425" marT="91425" marB="91425">
                    <a:solidFill>
                      <a:srgbClr val="002060"/>
                    </a:solidFill>
                  </a:tcPr>
                </a:tc>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tc>
                  <a:txBody>
                    <a:bodyPr/>
                    <a:lstStyle/>
                    <a:p>
                      <a:pPr lvl="0" algn="ctr">
                        <a:spcBef>
                          <a:spcPts val="0"/>
                        </a:spcBef>
                        <a:buNone/>
                      </a:pPr>
                      <a:r>
                        <a:rPr lang="en" b="1" dirty="0">
                          <a:solidFill>
                            <a:schemeClr val="bg1"/>
                          </a:solidFill>
                        </a:rPr>
                        <a:t>8</a:t>
                      </a:r>
                    </a:p>
                  </a:txBody>
                  <a:tcPr marL="91425" marR="91425" marT="91425" marB="91425">
                    <a:solidFill>
                      <a:srgbClr val="002060"/>
                    </a:solidFill>
                  </a:tcPr>
                </a:tc>
                <a:extLst>
                  <a:ext uri="{0D108BD9-81ED-4DB2-BD59-A6C34878D82A}">
                    <a16:rowId xmlns:a16="http://schemas.microsoft.com/office/drawing/2014/main" val="10000"/>
                  </a:ext>
                </a:extLst>
              </a:tr>
            </a:tbl>
          </a:graphicData>
        </a:graphic>
      </p:graphicFrame>
      <p:sp>
        <p:nvSpPr>
          <p:cNvPr id="25"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anim calcmode="lin" valueType="num">
                                      <p:cBhvr>
                                        <p:cTn id="8" dur="250" fill="hold"/>
                                        <p:tgtEl>
                                          <p:spTgt spid="16"/>
                                        </p:tgtEl>
                                        <p:attrNameLst>
                                          <p:attrName>ppt_x</p:attrName>
                                        </p:attrNameLst>
                                      </p:cBhvr>
                                      <p:tavLst>
                                        <p:tav tm="0">
                                          <p:val>
                                            <p:strVal val="#ppt_x"/>
                                          </p:val>
                                        </p:tav>
                                        <p:tav tm="100000">
                                          <p:val>
                                            <p:strVal val="#ppt_x"/>
                                          </p:val>
                                        </p:tav>
                                      </p:tavLst>
                                    </p:anim>
                                    <p:anim calcmode="lin" valueType="num">
                                      <p:cBhvr>
                                        <p:cTn id="9" dur="25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250"/>
                                        <p:tgtEl>
                                          <p:spTgt spid="18"/>
                                        </p:tgtEl>
                                      </p:cBhvr>
                                    </p:animEffect>
                                    <p:anim calcmode="lin" valueType="num">
                                      <p:cBhvr>
                                        <p:cTn id="15" dur="250" fill="hold"/>
                                        <p:tgtEl>
                                          <p:spTgt spid="18"/>
                                        </p:tgtEl>
                                        <p:attrNameLst>
                                          <p:attrName>ppt_x</p:attrName>
                                        </p:attrNameLst>
                                      </p:cBhvr>
                                      <p:tavLst>
                                        <p:tav tm="0">
                                          <p:val>
                                            <p:strVal val="#ppt_x"/>
                                          </p:val>
                                        </p:tav>
                                        <p:tav tm="100000">
                                          <p:val>
                                            <p:strVal val="#ppt_x"/>
                                          </p:val>
                                        </p:tav>
                                      </p:tavLst>
                                    </p:anim>
                                    <p:anim calcmode="lin" valueType="num">
                                      <p:cBhvr>
                                        <p:cTn id="16" dur="25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250"/>
                                        <p:tgtEl>
                                          <p:spTgt spid="17"/>
                                        </p:tgtEl>
                                      </p:cBhvr>
                                    </p:animEffect>
                                    <p:anim calcmode="lin" valueType="num">
                                      <p:cBhvr>
                                        <p:cTn id="22" dur="250" fill="hold"/>
                                        <p:tgtEl>
                                          <p:spTgt spid="17"/>
                                        </p:tgtEl>
                                        <p:attrNameLst>
                                          <p:attrName>ppt_x</p:attrName>
                                        </p:attrNameLst>
                                      </p:cBhvr>
                                      <p:tavLst>
                                        <p:tav tm="0">
                                          <p:val>
                                            <p:strVal val="#ppt_x"/>
                                          </p:val>
                                        </p:tav>
                                        <p:tav tm="100000">
                                          <p:val>
                                            <p:strVal val="#ppt_x"/>
                                          </p:val>
                                        </p:tav>
                                      </p:tavLst>
                                    </p:anim>
                                    <p:anim calcmode="lin" valueType="num">
                                      <p:cBhvr>
                                        <p:cTn id="23" dur="25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anim calcmode="lin" valueType="num">
                                      <p:cBhvr>
                                        <p:cTn id="29" dur="250" fill="hold"/>
                                        <p:tgtEl>
                                          <p:spTgt spid="19"/>
                                        </p:tgtEl>
                                        <p:attrNameLst>
                                          <p:attrName>ppt_x</p:attrName>
                                        </p:attrNameLst>
                                      </p:cBhvr>
                                      <p:tavLst>
                                        <p:tav tm="0">
                                          <p:val>
                                            <p:strVal val="#ppt_x"/>
                                          </p:val>
                                        </p:tav>
                                        <p:tav tm="100000">
                                          <p:val>
                                            <p:strVal val="#ppt_x"/>
                                          </p:val>
                                        </p:tav>
                                      </p:tavLst>
                                    </p:anim>
                                    <p:anim calcmode="lin" valueType="num">
                                      <p:cBhvr>
                                        <p:cTn id="30" dur="25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50"/>
                                        <p:tgtEl>
                                          <p:spTgt spid="20"/>
                                        </p:tgtEl>
                                      </p:cBhvr>
                                    </p:animEffect>
                                    <p:anim calcmode="lin" valueType="num">
                                      <p:cBhvr>
                                        <p:cTn id="36" dur="250" fill="hold"/>
                                        <p:tgtEl>
                                          <p:spTgt spid="20"/>
                                        </p:tgtEl>
                                        <p:attrNameLst>
                                          <p:attrName>ppt_x</p:attrName>
                                        </p:attrNameLst>
                                      </p:cBhvr>
                                      <p:tavLst>
                                        <p:tav tm="0">
                                          <p:val>
                                            <p:strVal val="#ppt_x"/>
                                          </p:val>
                                        </p:tav>
                                        <p:tav tm="100000">
                                          <p:val>
                                            <p:strVal val="#ppt_x"/>
                                          </p:val>
                                        </p:tav>
                                      </p:tavLst>
                                    </p:anim>
                                    <p:anim calcmode="lin" valueType="num">
                                      <p:cBhvr>
                                        <p:cTn id="37" dur="25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250"/>
                                        <p:tgtEl>
                                          <p:spTgt spid="21"/>
                                        </p:tgtEl>
                                      </p:cBhvr>
                                    </p:animEffect>
                                    <p:anim calcmode="lin" valueType="num">
                                      <p:cBhvr>
                                        <p:cTn id="43" dur="250" fill="hold"/>
                                        <p:tgtEl>
                                          <p:spTgt spid="21"/>
                                        </p:tgtEl>
                                        <p:attrNameLst>
                                          <p:attrName>ppt_x</p:attrName>
                                        </p:attrNameLst>
                                      </p:cBhvr>
                                      <p:tavLst>
                                        <p:tav tm="0">
                                          <p:val>
                                            <p:strVal val="#ppt_x"/>
                                          </p:val>
                                        </p:tav>
                                        <p:tav tm="100000">
                                          <p:val>
                                            <p:strVal val="#ppt_x"/>
                                          </p:val>
                                        </p:tav>
                                      </p:tavLst>
                                    </p:anim>
                                    <p:anim calcmode="lin" valueType="num">
                                      <p:cBhvr>
                                        <p:cTn id="44" dur="2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250"/>
                                        <p:tgtEl>
                                          <p:spTgt spid="22"/>
                                        </p:tgtEl>
                                      </p:cBhvr>
                                    </p:animEffect>
                                    <p:anim calcmode="lin" valueType="num">
                                      <p:cBhvr>
                                        <p:cTn id="50" dur="250" fill="hold"/>
                                        <p:tgtEl>
                                          <p:spTgt spid="22"/>
                                        </p:tgtEl>
                                        <p:attrNameLst>
                                          <p:attrName>ppt_x</p:attrName>
                                        </p:attrNameLst>
                                      </p:cBhvr>
                                      <p:tavLst>
                                        <p:tav tm="0">
                                          <p:val>
                                            <p:strVal val="#ppt_x"/>
                                          </p:val>
                                        </p:tav>
                                        <p:tav tm="100000">
                                          <p:val>
                                            <p:strVal val="#ppt_x"/>
                                          </p:val>
                                        </p:tav>
                                      </p:tavLst>
                                    </p:anim>
                                    <p:anim calcmode="lin" valueType="num">
                                      <p:cBhvr>
                                        <p:cTn id="51" dur="25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250"/>
                                        <p:tgtEl>
                                          <p:spTgt spid="23"/>
                                        </p:tgtEl>
                                      </p:cBhvr>
                                    </p:animEffect>
                                    <p:anim calcmode="lin" valueType="num">
                                      <p:cBhvr>
                                        <p:cTn id="57" dur="250" fill="hold"/>
                                        <p:tgtEl>
                                          <p:spTgt spid="23"/>
                                        </p:tgtEl>
                                        <p:attrNameLst>
                                          <p:attrName>ppt_x</p:attrName>
                                        </p:attrNameLst>
                                      </p:cBhvr>
                                      <p:tavLst>
                                        <p:tav tm="0">
                                          <p:val>
                                            <p:strVal val="#ppt_x"/>
                                          </p:val>
                                        </p:tav>
                                        <p:tav tm="100000">
                                          <p:val>
                                            <p:strVal val="#ppt_x"/>
                                          </p:val>
                                        </p:tav>
                                      </p:tavLst>
                                    </p:anim>
                                    <p:anim calcmode="lin" valueType="num">
                                      <p:cBhvr>
                                        <p:cTn id="58" dur="25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250"/>
                                        <p:tgtEl>
                                          <p:spTgt spid="24"/>
                                        </p:tgtEl>
                                      </p:cBhvr>
                                    </p:animEffect>
                                    <p:anim calcmode="lin" valueType="num">
                                      <p:cBhvr>
                                        <p:cTn id="64" dur="250" fill="hold"/>
                                        <p:tgtEl>
                                          <p:spTgt spid="24"/>
                                        </p:tgtEl>
                                        <p:attrNameLst>
                                          <p:attrName>ppt_x</p:attrName>
                                        </p:attrNameLst>
                                      </p:cBhvr>
                                      <p:tavLst>
                                        <p:tav tm="0">
                                          <p:val>
                                            <p:strVal val="#ppt_x"/>
                                          </p:val>
                                        </p:tav>
                                        <p:tav tm="100000">
                                          <p:val>
                                            <p:strVal val="#ppt_x"/>
                                          </p:val>
                                        </p:tav>
                                      </p:tavLst>
                                    </p:anim>
                                    <p:anim calcmode="lin" valueType="num">
                                      <p:cBhvr>
                                        <p:cTn id="65"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7" name="Rectangle 16"/>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Shape 193"/>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194" name="Shape 194"/>
          <p:cNvSpPr txBox="1">
            <a:spLocks noGrp="1"/>
          </p:cNvSpPr>
          <p:nvPr>
            <p:ph type="body" idx="1"/>
          </p:nvPr>
        </p:nvSpPr>
        <p:spPr>
          <a:xfrm>
            <a:off x="4703287" y="1646604"/>
            <a:ext cx="4087200" cy="2041500"/>
          </a:xfrm>
          <a:prstGeom prst="rect">
            <a:avLst/>
          </a:prstGeom>
        </p:spPr>
        <p:txBody>
          <a:bodyPr lIns="91425" tIns="91425" rIns="91425" bIns="91425" anchor="t" anchorCtr="0">
            <a:noAutofit/>
          </a:bodyPr>
          <a:lstStyle/>
          <a:p>
            <a:pPr lvl="0" rtl="0">
              <a:lnSpc>
                <a:spcPct val="100000"/>
              </a:lnSpc>
              <a:spcBef>
                <a:spcPts val="0"/>
              </a:spcBef>
              <a:spcAft>
                <a:spcPts val="0"/>
              </a:spcAft>
              <a:buNone/>
            </a:pPr>
            <a:endParaRPr sz="1600" dirty="0">
              <a:solidFill>
                <a:schemeClr val="bg1"/>
              </a:solidFill>
              <a:latin typeface="Consolas"/>
              <a:ea typeface="Consolas"/>
              <a:cs typeface="Consolas"/>
              <a:sym typeface="Consolas"/>
            </a:endParaRPr>
          </a:p>
          <a:p>
            <a:pPr lvl="0" rtl="0">
              <a:lnSpc>
                <a:spcPct val="100000"/>
              </a:lnSpc>
              <a:spcBef>
                <a:spcPts val="0"/>
              </a:spcBef>
              <a:spcAft>
                <a:spcPts val="0"/>
              </a:spcAft>
              <a:buNone/>
            </a:pPr>
            <a:r>
              <a:rPr lang="en" sz="1600" dirty="0">
                <a:solidFill>
                  <a:schemeClr val="bg1"/>
                </a:solidFill>
                <a:latin typeface="Consolas"/>
                <a:ea typeface="Consolas"/>
                <a:cs typeface="Consolas"/>
                <a:sym typeface="Consolas"/>
              </a:rPr>
              <a:t>vector&lt;X&gt; f(int n){</a:t>
            </a:r>
          </a:p>
          <a:p>
            <a:pPr lvl="0" rtl="0">
              <a:lnSpc>
                <a:spcPct val="100000"/>
              </a:lnSpc>
              <a:spcBef>
                <a:spcPts val="0"/>
              </a:spcBef>
              <a:spcAft>
                <a:spcPts val="0"/>
              </a:spcAft>
              <a:buNone/>
            </a:pPr>
            <a:r>
              <a:rPr lang="en" sz="1600" dirty="0">
                <a:solidFill>
                  <a:schemeClr val="bg1"/>
                </a:solidFill>
                <a:latin typeface="Consolas"/>
                <a:ea typeface="Consolas"/>
                <a:cs typeface="Consolas"/>
                <a:sym typeface="Consolas"/>
              </a:rPr>
              <a:t>   vector&lt;X&gt; result;</a:t>
            </a:r>
          </a:p>
          <a:p>
            <a:pPr lvl="0" rtl="0">
              <a:lnSpc>
                <a:spcPct val="100000"/>
              </a:lnSpc>
              <a:spcBef>
                <a:spcPts val="0"/>
              </a:spcBef>
              <a:spcAft>
                <a:spcPts val="0"/>
              </a:spcAft>
              <a:buNone/>
            </a:pPr>
            <a:r>
              <a:rPr lang="en" sz="1600" b="1" dirty="0">
                <a:solidFill>
                  <a:srgbClr val="FF9B9B"/>
                </a:solidFill>
                <a:latin typeface="Consolas"/>
                <a:ea typeface="Consolas"/>
                <a:cs typeface="Consolas"/>
                <a:sym typeface="Consolas"/>
              </a:rPr>
              <a:t>   result.reserve(n);</a:t>
            </a:r>
          </a:p>
          <a:p>
            <a:pPr lvl="0" rtl="0">
              <a:lnSpc>
                <a:spcPct val="100000"/>
              </a:lnSpc>
              <a:spcBef>
                <a:spcPts val="0"/>
              </a:spcBef>
              <a:spcAft>
                <a:spcPts val="0"/>
              </a:spcAft>
              <a:buNone/>
            </a:pPr>
            <a:r>
              <a:rPr lang="en" sz="1600" dirty="0">
                <a:solidFill>
                  <a:schemeClr val="bg1"/>
                </a:solidFill>
                <a:latin typeface="Consolas"/>
                <a:ea typeface="Consolas"/>
                <a:cs typeface="Consolas"/>
                <a:sym typeface="Consolas"/>
              </a:rPr>
              <a:t>   for(int i=0; i&lt;n; ++i)</a:t>
            </a:r>
          </a:p>
          <a:p>
            <a:pPr lvl="0" rtl="0">
              <a:lnSpc>
                <a:spcPct val="100000"/>
              </a:lnSpc>
              <a:spcBef>
                <a:spcPts val="0"/>
              </a:spcBef>
              <a:spcAft>
                <a:spcPts val="0"/>
              </a:spcAft>
              <a:buNone/>
            </a:pPr>
            <a:r>
              <a:rPr lang="en" sz="1600" dirty="0">
                <a:solidFill>
                  <a:schemeClr val="bg1"/>
                </a:solidFill>
                <a:latin typeface="Consolas"/>
                <a:ea typeface="Consolas"/>
                <a:cs typeface="Consolas"/>
                <a:sym typeface="Consolas"/>
              </a:rPr>
              <a:t>      result.push_back(X(...));</a:t>
            </a:r>
          </a:p>
          <a:p>
            <a:pPr lvl="0" rtl="0">
              <a:lnSpc>
                <a:spcPct val="100000"/>
              </a:lnSpc>
              <a:spcBef>
                <a:spcPts val="0"/>
              </a:spcBef>
              <a:spcAft>
                <a:spcPts val="0"/>
              </a:spcAft>
              <a:buNone/>
            </a:pPr>
            <a:r>
              <a:rPr lang="en" sz="1600" dirty="0">
                <a:solidFill>
                  <a:schemeClr val="bg1"/>
                </a:solidFill>
                <a:latin typeface="Consolas"/>
                <a:ea typeface="Consolas"/>
                <a:cs typeface="Consolas"/>
                <a:sym typeface="Consolas"/>
              </a:rPr>
              <a:t>   return result;</a:t>
            </a:r>
          </a:p>
          <a:p>
            <a:pPr lvl="0" rtl="0">
              <a:lnSpc>
                <a:spcPct val="100000"/>
              </a:lnSpc>
              <a:spcBef>
                <a:spcPts val="0"/>
              </a:spcBef>
              <a:spcAft>
                <a:spcPts val="0"/>
              </a:spcAft>
              <a:buNone/>
            </a:pPr>
            <a:r>
              <a:rPr lang="en" sz="1600" dirty="0">
                <a:solidFill>
                  <a:schemeClr val="bg1"/>
                </a:solidFill>
                <a:latin typeface="Consolas"/>
                <a:ea typeface="Consolas"/>
                <a:cs typeface="Consolas"/>
                <a:sym typeface="Consolas"/>
              </a:rPr>
              <a:t>}</a:t>
            </a:r>
          </a:p>
          <a:p>
            <a:pPr lvl="0" rtl="0">
              <a:lnSpc>
                <a:spcPct val="100000"/>
              </a:lnSpc>
              <a:spcBef>
                <a:spcPts val="0"/>
              </a:spcBef>
              <a:spcAft>
                <a:spcPts val="0"/>
              </a:spcAft>
              <a:buNone/>
            </a:pPr>
            <a:endParaRPr sz="1600" dirty="0">
              <a:solidFill>
                <a:schemeClr val="bg1"/>
              </a:solidFill>
              <a:latin typeface="Consolas"/>
              <a:ea typeface="Consolas"/>
              <a:cs typeface="Consolas"/>
              <a:sym typeface="Consolas"/>
            </a:endParaRPr>
          </a:p>
        </p:txBody>
      </p:sp>
      <p:sp>
        <p:nvSpPr>
          <p:cNvPr id="196" name="Shape 196"/>
          <p:cNvSpPr txBox="1"/>
          <p:nvPr/>
        </p:nvSpPr>
        <p:spPr>
          <a:xfrm>
            <a:off x="387725" y="1066250"/>
            <a:ext cx="6670200" cy="407100"/>
          </a:xfrm>
          <a:prstGeom prst="rect">
            <a:avLst/>
          </a:prstGeom>
          <a:noFill/>
          <a:ln>
            <a:noFill/>
          </a:ln>
        </p:spPr>
        <p:txBody>
          <a:bodyPr lIns="91425" tIns="91425" rIns="91425" bIns="91425" anchor="t" anchorCtr="0">
            <a:noAutofit/>
          </a:bodyPr>
          <a:lstStyle/>
          <a:p>
            <a:pPr lvl="0" rtl="0">
              <a:spcBef>
                <a:spcPts val="0"/>
              </a:spcBef>
              <a:buNone/>
            </a:pPr>
            <a:r>
              <a:rPr lang="en" dirty="0">
                <a:solidFill>
                  <a:schemeClr val="bg1"/>
                </a:solidFill>
              </a:rPr>
              <a:t>“Haz menos trabajo evitando hacer trabajo innecesario” C. Caruth</a:t>
            </a:r>
          </a:p>
        </p:txBody>
      </p:sp>
      <p:sp>
        <p:nvSpPr>
          <p:cNvPr id="197" name="Shape 197"/>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5) Conoce tus algoritmos</a:t>
            </a:r>
          </a:p>
          <a:p>
            <a:pPr lvl="0" rtl="0">
              <a:spcBef>
                <a:spcPts val="0"/>
              </a:spcBef>
              <a:buNone/>
            </a:pPr>
            <a:endParaRPr dirty="0">
              <a:solidFill>
                <a:srgbClr val="FFFFFF"/>
              </a:solidFill>
            </a:endParaRPr>
          </a:p>
        </p:txBody>
      </p:sp>
      <p:sp>
        <p:nvSpPr>
          <p:cNvPr id="198" name="Shape 19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24</a:t>
            </a:fld>
            <a:endParaRPr lang="en"/>
          </a:p>
        </p:txBody>
      </p:sp>
      <p:sp>
        <p:nvSpPr>
          <p:cNvPr id="199" name="Shape 199"/>
          <p:cNvSpPr txBox="1"/>
          <p:nvPr/>
        </p:nvSpPr>
        <p:spPr>
          <a:xfrm>
            <a:off x="-11300" y="4865125"/>
            <a:ext cx="6872100" cy="572700"/>
          </a:xfrm>
          <a:prstGeom prst="rect">
            <a:avLst/>
          </a:prstGeom>
          <a:noFill/>
          <a:ln>
            <a:noFill/>
          </a:ln>
        </p:spPr>
        <p:txBody>
          <a:bodyPr lIns="91425" tIns="91425" rIns="91425" bIns="91425" anchor="t" anchorCtr="0">
            <a:noAutofit/>
          </a:bodyPr>
          <a:lstStyle/>
          <a:p>
            <a:pPr lvl="0" rtl="0">
              <a:spcBef>
                <a:spcPts val="0"/>
              </a:spcBef>
              <a:buNone/>
            </a:pPr>
            <a:r>
              <a:rPr lang="en" sz="1000"/>
              <a:t>Inspirado en ‘Efficiency through algorithms and performance through data structures’. Chandler Carruth.</a:t>
            </a:r>
          </a:p>
        </p:txBody>
      </p:sp>
      <p:pic>
        <p:nvPicPr>
          <p:cNvPr id="11"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2"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3"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4"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5"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19" name="Shape 184"/>
          <p:cNvSpPr txBox="1">
            <a:spLocks/>
          </p:cNvSpPr>
          <p:nvPr/>
        </p:nvSpPr>
        <p:spPr>
          <a:xfrm>
            <a:off x="75007" y="1690761"/>
            <a:ext cx="4087200" cy="23445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9pPr>
          </a:lstStyle>
          <a:p>
            <a:pPr>
              <a:lnSpc>
                <a:spcPct val="100000"/>
              </a:lnSpc>
              <a:spcAft>
                <a:spcPts val="0"/>
              </a:spcAft>
            </a:pPr>
            <a:endParaRPr lang="en-US" sz="1600" dirty="0">
              <a:solidFill>
                <a:schemeClr val="bg1"/>
              </a:solidFill>
              <a:latin typeface="Consolas"/>
              <a:ea typeface="Consolas"/>
              <a:cs typeface="Consolas"/>
              <a:sym typeface="Consolas"/>
            </a:endParaRPr>
          </a:p>
          <a:p>
            <a:pPr>
              <a:lnSpc>
                <a:spcPct val="100000"/>
              </a:lnSpc>
              <a:spcAft>
                <a:spcPts val="0"/>
              </a:spcAft>
            </a:pPr>
            <a:r>
              <a:rPr lang="en-US" sz="1600" dirty="0">
                <a:solidFill>
                  <a:schemeClr val="bg1"/>
                </a:solidFill>
                <a:latin typeface="Consolas"/>
                <a:ea typeface="Consolas"/>
                <a:cs typeface="Consolas"/>
                <a:sym typeface="Consolas"/>
              </a:rPr>
              <a:t>vector&lt;X&gt; f(</a:t>
            </a:r>
            <a:r>
              <a:rPr lang="en-US" sz="1600" dirty="0" err="1">
                <a:solidFill>
                  <a:schemeClr val="bg1"/>
                </a:solidFill>
                <a:latin typeface="Consolas"/>
                <a:ea typeface="Consolas"/>
                <a:cs typeface="Consolas"/>
                <a:sym typeface="Consolas"/>
              </a:rPr>
              <a:t>int</a:t>
            </a:r>
            <a:r>
              <a:rPr lang="en-US" sz="1600" dirty="0">
                <a:solidFill>
                  <a:schemeClr val="bg1"/>
                </a:solidFill>
                <a:latin typeface="Consolas"/>
                <a:ea typeface="Consolas"/>
                <a:cs typeface="Consolas"/>
                <a:sym typeface="Consolas"/>
              </a:rPr>
              <a:t> n){</a:t>
            </a:r>
          </a:p>
          <a:p>
            <a:pPr>
              <a:lnSpc>
                <a:spcPct val="100000"/>
              </a:lnSpc>
              <a:spcAft>
                <a:spcPts val="0"/>
              </a:spcAft>
            </a:pPr>
            <a:r>
              <a:rPr lang="en-US" sz="1600" dirty="0">
                <a:solidFill>
                  <a:schemeClr val="bg1"/>
                </a:solidFill>
                <a:latin typeface="Consolas"/>
                <a:ea typeface="Consolas"/>
                <a:cs typeface="Consolas"/>
                <a:sym typeface="Consolas"/>
              </a:rPr>
              <a:t>   vector&lt;X&gt; result;</a:t>
            </a:r>
          </a:p>
          <a:p>
            <a:pPr>
              <a:lnSpc>
                <a:spcPct val="100000"/>
              </a:lnSpc>
              <a:spcAft>
                <a:spcPts val="0"/>
              </a:spcAft>
            </a:pPr>
            <a:r>
              <a:rPr lang="en-US" sz="1600" dirty="0">
                <a:solidFill>
                  <a:schemeClr val="bg1"/>
                </a:solidFill>
                <a:latin typeface="Consolas"/>
                <a:ea typeface="Consolas"/>
                <a:cs typeface="Consolas"/>
                <a:sym typeface="Consolas"/>
              </a:rPr>
              <a:t>   for(</a:t>
            </a:r>
            <a:r>
              <a:rPr lang="en-US" sz="1600" dirty="0" err="1">
                <a:solidFill>
                  <a:schemeClr val="bg1"/>
                </a:solidFill>
                <a:latin typeface="Consolas"/>
                <a:ea typeface="Consolas"/>
                <a:cs typeface="Consolas"/>
                <a:sym typeface="Consolas"/>
              </a:rPr>
              <a:t>int</a:t>
            </a:r>
            <a:r>
              <a:rPr lang="en-US" sz="1600" dirty="0">
                <a:solidFill>
                  <a:schemeClr val="bg1"/>
                </a:solidFill>
                <a:latin typeface="Consolas"/>
                <a:ea typeface="Consolas"/>
                <a:cs typeface="Consolas"/>
                <a:sym typeface="Consolas"/>
              </a:rPr>
              <a:t> </a:t>
            </a:r>
            <a:r>
              <a:rPr lang="en-US" sz="1600" dirty="0" err="1">
                <a:solidFill>
                  <a:schemeClr val="bg1"/>
                </a:solidFill>
                <a:latin typeface="Consolas"/>
                <a:ea typeface="Consolas"/>
                <a:cs typeface="Consolas"/>
                <a:sym typeface="Consolas"/>
              </a:rPr>
              <a:t>i</a:t>
            </a:r>
            <a:r>
              <a:rPr lang="en-US" sz="1600" dirty="0">
                <a:solidFill>
                  <a:schemeClr val="bg1"/>
                </a:solidFill>
                <a:latin typeface="Consolas"/>
                <a:ea typeface="Consolas"/>
                <a:cs typeface="Consolas"/>
                <a:sym typeface="Consolas"/>
              </a:rPr>
              <a:t>=0; </a:t>
            </a:r>
            <a:r>
              <a:rPr lang="en-US" sz="1600" dirty="0" err="1">
                <a:solidFill>
                  <a:schemeClr val="bg1"/>
                </a:solidFill>
                <a:latin typeface="Consolas"/>
                <a:ea typeface="Consolas"/>
                <a:cs typeface="Consolas"/>
                <a:sym typeface="Consolas"/>
              </a:rPr>
              <a:t>i</a:t>
            </a:r>
            <a:r>
              <a:rPr lang="en-US" sz="1600" dirty="0">
                <a:solidFill>
                  <a:schemeClr val="bg1"/>
                </a:solidFill>
                <a:latin typeface="Consolas"/>
                <a:ea typeface="Consolas"/>
                <a:cs typeface="Consolas"/>
                <a:sym typeface="Consolas"/>
              </a:rPr>
              <a:t>&lt;n; ++</a:t>
            </a:r>
            <a:r>
              <a:rPr lang="en-US" sz="1600" dirty="0" err="1">
                <a:solidFill>
                  <a:schemeClr val="bg1"/>
                </a:solidFill>
                <a:latin typeface="Consolas"/>
                <a:ea typeface="Consolas"/>
                <a:cs typeface="Consolas"/>
                <a:sym typeface="Consolas"/>
              </a:rPr>
              <a:t>i</a:t>
            </a:r>
            <a:r>
              <a:rPr lang="en-US" sz="1600" dirty="0">
                <a:solidFill>
                  <a:schemeClr val="bg1"/>
                </a:solidFill>
                <a:latin typeface="Consolas"/>
                <a:ea typeface="Consolas"/>
                <a:cs typeface="Consolas"/>
                <a:sym typeface="Consolas"/>
              </a:rPr>
              <a:t>)</a:t>
            </a:r>
          </a:p>
          <a:p>
            <a:pPr>
              <a:lnSpc>
                <a:spcPct val="100000"/>
              </a:lnSpc>
              <a:spcAft>
                <a:spcPts val="0"/>
              </a:spcAft>
            </a:pPr>
            <a:r>
              <a:rPr lang="en-US" sz="1600" dirty="0">
                <a:solidFill>
                  <a:schemeClr val="bg1"/>
                </a:solidFill>
                <a:latin typeface="Consolas"/>
                <a:ea typeface="Consolas"/>
                <a:cs typeface="Consolas"/>
                <a:sym typeface="Consolas"/>
              </a:rPr>
              <a:t>      </a:t>
            </a:r>
            <a:r>
              <a:rPr lang="en-US" sz="1600" dirty="0" err="1">
                <a:solidFill>
                  <a:schemeClr val="bg1"/>
                </a:solidFill>
                <a:latin typeface="Consolas"/>
                <a:ea typeface="Consolas"/>
                <a:cs typeface="Consolas"/>
                <a:sym typeface="Consolas"/>
              </a:rPr>
              <a:t>result.push_back</a:t>
            </a:r>
            <a:r>
              <a:rPr lang="en-US" sz="1600" dirty="0">
                <a:solidFill>
                  <a:schemeClr val="bg1"/>
                </a:solidFill>
                <a:latin typeface="Consolas"/>
                <a:ea typeface="Consolas"/>
                <a:cs typeface="Consolas"/>
                <a:sym typeface="Consolas"/>
              </a:rPr>
              <a:t>(X(...));</a:t>
            </a:r>
          </a:p>
          <a:p>
            <a:pPr>
              <a:lnSpc>
                <a:spcPct val="100000"/>
              </a:lnSpc>
              <a:spcAft>
                <a:spcPts val="0"/>
              </a:spcAft>
            </a:pPr>
            <a:r>
              <a:rPr lang="en-US" sz="1600" dirty="0">
                <a:solidFill>
                  <a:schemeClr val="bg1"/>
                </a:solidFill>
                <a:latin typeface="Consolas"/>
                <a:ea typeface="Consolas"/>
                <a:cs typeface="Consolas"/>
                <a:sym typeface="Consolas"/>
              </a:rPr>
              <a:t>   return result;</a:t>
            </a:r>
          </a:p>
          <a:p>
            <a:pPr>
              <a:lnSpc>
                <a:spcPct val="100000"/>
              </a:lnSpc>
              <a:spcAft>
                <a:spcPts val="0"/>
              </a:spcAft>
            </a:pPr>
            <a:r>
              <a:rPr lang="en-US" sz="1600" dirty="0">
                <a:solidFill>
                  <a:schemeClr val="bg1"/>
                </a:solidFill>
                <a:latin typeface="Consolas"/>
                <a:ea typeface="Consolas"/>
                <a:cs typeface="Consolas"/>
                <a:sym typeface="Consolas"/>
              </a:rPr>
              <a:t>}</a:t>
            </a:r>
          </a:p>
          <a:p>
            <a:pPr>
              <a:lnSpc>
                <a:spcPct val="100000"/>
              </a:lnSpc>
              <a:spcAft>
                <a:spcPts val="0"/>
              </a:spcAft>
            </a:pPr>
            <a:endParaRPr lang="en-US" sz="1600" dirty="0">
              <a:solidFill>
                <a:schemeClr val="bg1"/>
              </a:solidFill>
              <a:latin typeface="Consolas"/>
              <a:ea typeface="Consolas"/>
              <a:cs typeface="Consolas"/>
              <a:sym typeface="Consolas"/>
            </a:endParaRPr>
          </a:p>
        </p:txBody>
      </p:sp>
      <p:sp>
        <p:nvSpPr>
          <p:cNvPr id="18"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17" name="Rectangle 16"/>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Shape 214"/>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215" name="Shape 215"/>
          <p:cNvSpPr txBox="1">
            <a:spLocks noGrp="1"/>
          </p:cNvSpPr>
          <p:nvPr>
            <p:ph type="body" idx="1"/>
          </p:nvPr>
        </p:nvSpPr>
        <p:spPr>
          <a:xfrm>
            <a:off x="4631569" y="1291332"/>
            <a:ext cx="4600520" cy="3132901"/>
          </a:xfrm>
          <a:prstGeom prst="rect">
            <a:avLst/>
          </a:prstGeom>
        </p:spPr>
        <p:txBody>
          <a:bodyPr lIns="91425" tIns="91425" rIns="91425" bIns="91425" anchor="t" anchorCtr="0">
            <a:noAutofit/>
          </a:bodyPr>
          <a:lstStyle/>
          <a:p>
            <a:pPr lvl="0" rtl="0">
              <a:lnSpc>
                <a:spcPct val="100000"/>
              </a:lnSpc>
              <a:spcBef>
                <a:spcPts val="0"/>
              </a:spcBef>
              <a:spcAft>
                <a:spcPts val="0"/>
              </a:spcAft>
              <a:buNone/>
            </a:pPr>
            <a:endParaRPr sz="1400" dirty="0">
              <a:solidFill>
                <a:schemeClr val="bg1"/>
              </a:solidFill>
              <a:latin typeface="Consolas"/>
              <a:ea typeface="Consolas"/>
              <a:cs typeface="Consolas"/>
              <a:sym typeface="Consolas"/>
            </a:endParaRPr>
          </a:p>
          <a:p>
            <a:pPr lvl="0" rtl="0">
              <a:lnSpc>
                <a:spcPct val="100000"/>
              </a:lnSpc>
              <a:spcBef>
                <a:spcPts val="0"/>
              </a:spcBef>
              <a:spcAft>
                <a:spcPts val="0"/>
              </a:spcAft>
              <a:buNone/>
            </a:pPr>
            <a:r>
              <a:rPr lang="en" sz="1400" dirty="0">
                <a:solidFill>
                  <a:schemeClr val="bg1"/>
                </a:solidFill>
                <a:latin typeface="Consolas"/>
                <a:ea typeface="Consolas"/>
                <a:cs typeface="Consolas"/>
                <a:sym typeface="Consolas"/>
              </a:rPr>
              <a:t>X *getX(string key,</a:t>
            </a:r>
          </a:p>
          <a:p>
            <a:pPr lvl="0" rtl="0">
              <a:lnSpc>
                <a:spcPct val="100000"/>
              </a:lnSpc>
              <a:spcBef>
                <a:spcPts val="0"/>
              </a:spcBef>
              <a:spcAft>
                <a:spcPts val="0"/>
              </a:spcAft>
              <a:buNone/>
            </a:pPr>
            <a:r>
              <a:rPr lang="en" sz="1400" dirty="0">
                <a:solidFill>
                  <a:schemeClr val="bg1"/>
                </a:solidFill>
                <a:latin typeface="Consolas"/>
                <a:ea typeface="Consolas"/>
                <a:cs typeface="Consolas"/>
                <a:sym typeface="Consolas"/>
              </a:rPr>
              <a:t>        unordered_map&lt;string,</a:t>
            </a:r>
          </a:p>
          <a:p>
            <a:pPr marL="0" lvl="0" indent="457200" rtl="0">
              <a:lnSpc>
                <a:spcPct val="100000"/>
              </a:lnSpc>
              <a:spcBef>
                <a:spcPts val="0"/>
              </a:spcBef>
              <a:spcAft>
                <a:spcPts val="0"/>
              </a:spcAft>
              <a:buNone/>
            </a:pPr>
            <a:r>
              <a:rPr lang="en" sz="1400" dirty="0">
                <a:solidFill>
                  <a:schemeClr val="bg1"/>
                </a:solidFill>
                <a:latin typeface="Consolas"/>
                <a:ea typeface="Consolas"/>
                <a:cs typeface="Consolas"/>
                <a:sym typeface="Consolas"/>
              </a:rPr>
              <a:t>                 unique_ptr&lt;X&gt;&gt; &amp;cache){</a:t>
            </a:r>
          </a:p>
          <a:p>
            <a:pPr marL="0" lvl="0" indent="0" rtl="0">
              <a:lnSpc>
                <a:spcPct val="100000"/>
              </a:lnSpc>
              <a:spcBef>
                <a:spcPts val="0"/>
              </a:spcBef>
              <a:spcAft>
                <a:spcPts val="0"/>
              </a:spcAft>
              <a:buNone/>
            </a:pPr>
            <a:endParaRPr sz="1400" dirty="0">
              <a:solidFill>
                <a:schemeClr val="bg1"/>
              </a:solidFill>
              <a:latin typeface="Consolas"/>
              <a:ea typeface="Consolas"/>
              <a:cs typeface="Consolas"/>
              <a:sym typeface="Consolas"/>
            </a:endParaRPr>
          </a:p>
          <a:p>
            <a:pPr marL="0" lvl="0" indent="0" rtl="0">
              <a:lnSpc>
                <a:spcPct val="100000"/>
              </a:lnSpc>
              <a:spcBef>
                <a:spcPts val="0"/>
              </a:spcBef>
              <a:spcAft>
                <a:spcPts val="0"/>
              </a:spcAft>
              <a:buNone/>
            </a:pPr>
            <a:r>
              <a:rPr lang="en" sz="1400" dirty="0">
                <a:solidFill>
                  <a:srgbClr val="FF9B9B"/>
                </a:solidFill>
                <a:latin typeface="Consolas"/>
                <a:ea typeface="Consolas"/>
                <a:cs typeface="Consolas"/>
                <a:sym typeface="Consolas"/>
              </a:rPr>
              <a:t>   </a:t>
            </a:r>
            <a:r>
              <a:rPr lang="en" sz="1400" b="1" dirty="0">
                <a:solidFill>
                  <a:srgbClr val="FF9B9B"/>
                </a:solidFill>
                <a:latin typeface="Consolas"/>
                <a:ea typeface="Consolas"/>
                <a:cs typeface="Consolas"/>
                <a:sym typeface="Consolas"/>
              </a:rPr>
              <a:t>unique_ptr&lt;X&gt; &amp;entry = cache[key];</a:t>
            </a:r>
          </a:p>
          <a:p>
            <a:pPr marL="0" lvl="0" indent="0" rtl="0">
              <a:lnSpc>
                <a:spcPct val="100000"/>
              </a:lnSpc>
              <a:spcBef>
                <a:spcPts val="0"/>
              </a:spcBef>
              <a:spcAft>
                <a:spcPts val="0"/>
              </a:spcAft>
              <a:buNone/>
            </a:pPr>
            <a:r>
              <a:rPr lang="en" sz="1400" dirty="0">
                <a:solidFill>
                  <a:schemeClr val="bg1"/>
                </a:solidFill>
                <a:latin typeface="Consolas"/>
                <a:ea typeface="Consolas"/>
                <a:cs typeface="Consolas"/>
                <a:sym typeface="Consolas"/>
              </a:rPr>
              <a:t>   if(</a:t>
            </a:r>
            <a:r>
              <a:rPr lang="en" sz="1400" b="1" dirty="0">
                <a:solidFill>
                  <a:srgbClr val="FF9B9B"/>
                </a:solidFill>
                <a:latin typeface="Consolas"/>
                <a:ea typeface="Consolas"/>
                <a:cs typeface="Consolas"/>
                <a:sym typeface="Consolas"/>
              </a:rPr>
              <a:t>entry</a:t>
            </a:r>
            <a:r>
              <a:rPr lang="en" sz="1400" dirty="0">
                <a:solidFill>
                  <a:schemeClr val="bg1"/>
                </a:solidFill>
                <a:latin typeface="Consolas"/>
                <a:ea typeface="Consolas"/>
                <a:cs typeface="Consolas"/>
                <a:sym typeface="Consolas"/>
              </a:rPr>
              <a:t>)</a:t>
            </a:r>
          </a:p>
          <a:p>
            <a:pPr marL="0" lvl="0" indent="0" rtl="0">
              <a:lnSpc>
                <a:spcPct val="100000"/>
              </a:lnSpc>
              <a:spcBef>
                <a:spcPts val="0"/>
              </a:spcBef>
              <a:spcAft>
                <a:spcPts val="0"/>
              </a:spcAft>
              <a:buNone/>
            </a:pPr>
            <a:r>
              <a:rPr lang="en" sz="1400" dirty="0">
                <a:solidFill>
                  <a:schemeClr val="bg1"/>
                </a:solidFill>
                <a:latin typeface="Consolas"/>
                <a:ea typeface="Consolas"/>
                <a:cs typeface="Consolas"/>
                <a:sym typeface="Consolas"/>
              </a:rPr>
              <a:t>       return </a:t>
            </a:r>
            <a:r>
              <a:rPr lang="en" sz="1400" b="1" dirty="0">
                <a:solidFill>
                  <a:srgbClr val="FF9B9B"/>
                </a:solidFill>
                <a:latin typeface="Consolas"/>
                <a:ea typeface="Consolas"/>
                <a:cs typeface="Consolas"/>
                <a:sym typeface="Consolas"/>
              </a:rPr>
              <a:t>entry</a:t>
            </a:r>
            <a:r>
              <a:rPr lang="en" sz="1400" dirty="0">
                <a:solidFill>
                  <a:schemeClr val="bg1"/>
                </a:solidFill>
                <a:latin typeface="Consolas"/>
                <a:ea typeface="Consolas"/>
                <a:cs typeface="Consolas"/>
                <a:sym typeface="Consolas"/>
              </a:rPr>
              <a:t>.get();</a:t>
            </a:r>
          </a:p>
          <a:p>
            <a:pPr marL="0" lvl="0" indent="0" rtl="0">
              <a:lnSpc>
                <a:spcPct val="100000"/>
              </a:lnSpc>
              <a:spcBef>
                <a:spcPts val="0"/>
              </a:spcBef>
              <a:spcAft>
                <a:spcPts val="0"/>
              </a:spcAft>
              <a:buNone/>
            </a:pPr>
            <a:r>
              <a:rPr lang="en" sz="1400" dirty="0">
                <a:solidFill>
                  <a:schemeClr val="bg1"/>
                </a:solidFill>
                <a:latin typeface="Consolas"/>
                <a:ea typeface="Consolas"/>
                <a:cs typeface="Consolas"/>
                <a:sym typeface="Consolas"/>
              </a:rPr>
              <a:t>   </a:t>
            </a:r>
          </a:p>
          <a:p>
            <a:pPr marL="0" lvl="0" indent="0" rtl="0">
              <a:lnSpc>
                <a:spcPct val="100000"/>
              </a:lnSpc>
              <a:spcBef>
                <a:spcPts val="0"/>
              </a:spcBef>
              <a:spcAft>
                <a:spcPts val="0"/>
              </a:spcAft>
              <a:buNone/>
            </a:pPr>
            <a:r>
              <a:rPr lang="en" sz="1400" dirty="0">
                <a:solidFill>
                  <a:schemeClr val="bg1"/>
                </a:solidFill>
                <a:latin typeface="Consolas"/>
                <a:ea typeface="Consolas"/>
                <a:cs typeface="Consolas"/>
                <a:sym typeface="Consolas"/>
              </a:rPr>
              <a:t>   </a:t>
            </a:r>
            <a:r>
              <a:rPr lang="en" sz="1400" b="1" dirty="0">
                <a:solidFill>
                  <a:srgbClr val="FF9B9B"/>
                </a:solidFill>
                <a:latin typeface="Consolas"/>
                <a:ea typeface="Consolas"/>
                <a:cs typeface="Consolas"/>
                <a:sym typeface="Consolas"/>
              </a:rPr>
              <a:t>entry</a:t>
            </a:r>
            <a:r>
              <a:rPr lang="en" sz="1400" b="1" dirty="0">
                <a:solidFill>
                  <a:schemeClr val="bg1"/>
                </a:solidFill>
                <a:latin typeface="Consolas"/>
                <a:ea typeface="Consolas"/>
                <a:cs typeface="Consolas"/>
                <a:sym typeface="Consolas"/>
              </a:rPr>
              <a:t> </a:t>
            </a:r>
            <a:r>
              <a:rPr lang="en" sz="1400" dirty="0">
                <a:solidFill>
                  <a:schemeClr val="bg1"/>
                </a:solidFill>
                <a:latin typeface="Consolas"/>
                <a:ea typeface="Consolas"/>
                <a:cs typeface="Consolas"/>
                <a:sym typeface="Consolas"/>
              </a:rPr>
              <a:t>= make_unique&lt;X&gt;(...);</a:t>
            </a:r>
          </a:p>
          <a:p>
            <a:pPr marL="0" lvl="0" indent="0" rtl="0">
              <a:lnSpc>
                <a:spcPct val="100000"/>
              </a:lnSpc>
              <a:spcBef>
                <a:spcPts val="0"/>
              </a:spcBef>
              <a:spcAft>
                <a:spcPts val="0"/>
              </a:spcAft>
              <a:buNone/>
            </a:pPr>
            <a:r>
              <a:rPr lang="en" sz="1400" dirty="0">
                <a:solidFill>
                  <a:schemeClr val="bg1"/>
                </a:solidFill>
                <a:latin typeface="Consolas"/>
                <a:ea typeface="Consolas"/>
                <a:cs typeface="Consolas"/>
                <a:sym typeface="Consolas"/>
              </a:rPr>
              <a:t>   return </a:t>
            </a:r>
            <a:r>
              <a:rPr lang="en" sz="1400" b="1" dirty="0">
                <a:solidFill>
                  <a:srgbClr val="FF9B9B"/>
                </a:solidFill>
                <a:latin typeface="Consolas"/>
                <a:ea typeface="Consolas"/>
                <a:cs typeface="Consolas"/>
                <a:sym typeface="Consolas"/>
              </a:rPr>
              <a:t>entry</a:t>
            </a:r>
            <a:r>
              <a:rPr lang="en" sz="1400" dirty="0">
                <a:solidFill>
                  <a:schemeClr val="bg1"/>
                </a:solidFill>
                <a:latin typeface="Consolas"/>
                <a:ea typeface="Consolas"/>
                <a:cs typeface="Consolas"/>
                <a:sym typeface="Consolas"/>
              </a:rPr>
              <a:t>.get;</a:t>
            </a:r>
          </a:p>
          <a:p>
            <a:pPr marL="0" lvl="0" indent="0" rtl="0">
              <a:lnSpc>
                <a:spcPct val="100000"/>
              </a:lnSpc>
              <a:spcBef>
                <a:spcPts val="0"/>
              </a:spcBef>
              <a:spcAft>
                <a:spcPts val="0"/>
              </a:spcAft>
              <a:buNone/>
            </a:pPr>
            <a:r>
              <a:rPr lang="en" sz="1400" dirty="0">
                <a:solidFill>
                  <a:schemeClr val="bg1"/>
                </a:solidFill>
                <a:latin typeface="Consolas"/>
                <a:ea typeface="Consolas"/>
                <a:cs typeface="Consolas"/>
                <a:sym typeface="Consolas"/>
              </a:rPr>
              <a:t>}	</a:t>
            </a:r>
          </a:p>
          <a:p>
            <a:pPr lvl="0" rtl="0">
              <a:lnSpc>
                <a:spcPct val="100000"/>
              </a:lnSpc>
              <a:spcBef>
                <a:spcPts val="0"/>
              </a:spcBef>
              <a:spcAft>
                <a:spcPts val="0"/>
              </a:spcAft>
              <a:buNone/>
            </a:pPr>
            <a:endParaRPr sz="1400" dirty="0">
              <a:solidFill>
                <a:schemeClr val="bg1"/>
              </a:solidFill>
              <a:latin typeface="Consolas"/>
              <a:ea typeface="Consolas"/>
              <a:cs typeface="Consolas"/>
              <a:sym typeface="Consolas"/>
            </a:endParaRPr>
          </a:p>
        </p:txBody>
      </p:sp>
      <p:sp>
        <p:nvSpPr>
          <p:cNvPr id="217" name="Shape 217"/>
          <p:cNvSpPr txBox="1"/>
          <p:nvPr/>
        </p:nvSpPr>
        <p:spPr>
          <a:xfrm>
            <a:off x="387725" y="1066250"/>
            <a:ext cx="6670200" cy="407100"/>
          </a:xfrm>
          <a:prstGeom prst="rect">
            <a:avLst/>
          </a:prstGeom>
          <a:noFill/>
          <a:ln>
            <a:noFill/>
          </a:ln>
        </p:spPr>
        <p:txBody>
          <a:bodyPr lIns="91425" tIns="91425" rIns="91425" bIns="91425" anchor="t" anchorCtr="0">
            <a:noAutofit/>
          </a:bodyPr>
          <a:lstStyle/>
          <a:p>
            <a:pPr lvl="0" rtl="0">
              <a:spcBef>
                <a:spcPts val="0"/>
              </a:spcBef>
              <a:buNone/>
            </a:pPr>
            <a:r>
              <a:rPr lang="en" dirty="0">
                <a:solidFill>
                  <a:schemeClr val="bg1"/>
                </a:solidFill>
              </a:rPr>
              <a:t>“Haz menos trabajo evitando hacer trabajo innecesario” C. Caruth</a:t>
            </a:r>
          </a:p>
          <a:p>
            <a:pPr lvl="0" rtl="0">
              <a:spcBef>
                <a:spcPts val="0"/>
              </a:spcBef>
              <a:buNone/>
            </a:pPr>
            <a:endParaRPr dirty="0">
              <a:solidFill>
                <a:schemeClr val="bg1"/>
              </a:solidFill>
            </a:endParaRPr>
          </a:p>
        </p:txBody>
      </p:sp>
      <p:sp>
        <p:nvSpPr>
          <p:cNvPr id="218" name="Shape 218"/>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5) Conoce tus algoritmos</a:t>
            </a:r>
          </a:p>
          <a:p>
            <a:pPr lvl="0" rtl="0">
              <a:spcBef>
                <a:spcPts val="0"/>
              </a:spcBef>
              <a:buNone/>
            </a:pPr>
            <a:endParaRPr dirty="0">
              <a:solidFill>
                <a:srgbClr val="FFFFFF"/>
              </a:solidFill>
            </a:endParaRPr>
          </a:p>
        </p:txBody>
      </p:sp>
      <p:sp>
        <p:nvSpPr>
          <p:cNvPr id="219" name="Shape 2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25</a:t>
            </a:fld>
            <a:endParaRPr lang="en"/>
          </a:p>
        </p:txBody>
      </p:sp>
      <p:sp>
        <p:nvSpPr>
          <p:cNvPr id="220" name="Shape 220"/>
          <p:cNvSpPr txBox="1"/>
          <p:nvPr/>
        </p:nvSpPr>
        <p:spPr>
          <a:xfrm>
            <a:off x="-11300" y="4865125"/>
            <a:ext cx="6872100" cy="572700"/>
          </a:xfrm>
          <a:prstGeom prst="rect">
            <a:avLst/>
          </a:prstGeom>
          <a:noFill/>
          <a:ln>
            <a:noFill/>
          </a:ln>
        </p:spPr>
        <p:txBody>
          <a:bodyPr lIns="91425" tIns="91425" rIns="91425" bIns="91425" anchor="t" anchorCtr="0">
            <a:noAutofit/>
          </a:bodyPr>
          <a:lstStyle/>
          <a:p>
            <a:pPr lvl="0" rtl="0">
              <a:spcBef>
                <a:spcPts val="0"/>
              </a:spcBef>
              <a:buNone/>
            </a:pPr>
            <a:r>
              <a:rPr lang="en" sz="1000" dirty="0"/>
              <a:t>Inspirado en ‘Efficiency through algorithms and performance through data structures’. Chandler Carruth.</a:t>
            </a:r>
          </a:p>
        </p:txBody>
      </p:sp>
      <p:pic>
        <p:nvPicPr>
          <p:cNvPr id="11"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2"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3"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4"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5"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18" name="Shape 209"/>
          <p:cNvSpPr txBox="1">
            <a:spLocks/>
          </p:cNvSpPr>
          <p:nvPr/>
        </p:nvSpPr>
        <p:spPr>
          <a:xfrm>
            <a:off x="-11300" y="1529981"/>
            <a:ext cx="4838376" cy="2793558"/>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9pPr>
          </a:lstStyle>
          <a:p>
            <a:pPr>
              <a:lnSpc>
                <a:spcPct val="100000"/>
              </a:lnSpc>
              <a:spcAft>
                <a:spcPts val="0"/>
              </a:spcAft>
            </a:pPr>
            <a:r>
              <a:rPr lang="en-US" sz="1400" dirty="0">
                <a:solidFill>
                  <a:schemeClr val="bg1"/>
                </a:solidFill>
                <a:latin typeface="Consolas"/>
                <a:ea typeface="Consolas"/>
                <a:cs typeface="Consolas"/>
                <a:sym typeface="Consolas"/>
              </a:rPr>
              <a:t>X *</a:t>
            </a:r>
            <a:r>
              <a:rPr lang="en-US" sz="1400" dirty="0" err="1">
                <a:solidFill>
                  <a:schemeClr val="bg1"/>
                </a:solidFill>
                <a:latin typeface="Consolas"/>
                <a:ea typeface="Consolas"/>
                <a:cs typeface="Consolas"/>
                <a:sym typeface="Consolas"/>
              </a:rPr>
              <a:t>getX</a:t>
            </a:r>
            <a:r>
              <a:rPr lang="en-US" sz="1400" dirty="0">
                <a:solidFill>
                  <a:schemeClr val="bg1"/>
                </a:solidFill>
                <a:latin typeface="Consolas"/>
                <a:ea typeface="Consolas"/>
                <a:cs typeface="Consolas"/>
                <a:sym typeface="Consolas"/>
              </a:rPr>
              <a:t>(string key,</a:t>
            </a:r>
          </a:p>
          <a:p>
            <a:pPr>
              <a:lnSpc>
                <a:spcPct val="100000"/>
              </a:lnSpc>
              <a:spcAft>
                <a:spcPts val="0"/>
              </a:spcAft>
            </a:pPr>
            <a:r>
              <a:rPr lang="en-US" sz="1400" dirty="0">
                <a:solidFill>
                  <a:schemeClr val="bg1"/>
                </a:solidFill>
                <a:latin typeface="Consolas"/>
                <a:ea typeface="Consolas"/>
                <a:cs typeface="Consolas"/>
                <a:sym typeface="Consolas"/>
              </a:rPr>
              <a:t>        </a:t>
            </a:r>
            <a:r>
              <a:rPr lang="en-US" sz="1400" dirty="0" err="1">
                <a:solidFill>
                  <a:schemeClr val="bg1"/>
                </a:solidFill>
                <a:latin typeface="Consolas"/>
                <a:ea typeface="Consolas"/>
                <a:cs typeface="Consolas"/>
                <a:sym typeface="Consolas"/>
              </a:rPr>
              <a:t>unordered_map</a:t>
            </a:r>
            <a:r>
              <a:rPr lang="en-US" sz="1400" dirty="0">
                <a:solidFill>
                  <a:schemeClr val="bg1"/>
                </a:solidFill>
                <a:latin typeface="Consolas"/>
                <a:ea typeface="Consolas"/>
                <a:cs typeface="Consolas"/>
                <a:sym typeface="Consolas"/>
              </a:rPr>
              <a:t>&lt;string,</a:t>
            </a:r>
          </a:p>
          <a:p>
            <a:pPr indent="457200">
              <a:lnSpc>
                <a:spcPct val="100000"/>
              </a:lnSpc>
              <a:spcAft>
                <a:spcPts val="0"/>
              </a:spcAft>
            </a:pPr>
            <a:r>
              <a:rPr lang="en-US" sz="1400" dirty="0">
                <a:solidFill>
                  <a:schemeClr val="bg1"/>
                </a:solidFill>
                <a:latin typeface="Consolas"/>
                <a:ea typeface="Consolas"/>
                <a:cs typeface="Consolas"/>
                <a:sym typeface="Consolas"/>
              </a:rPr>
              <a:t>                 </a:t>
            </a:r>
            <a:r>
              <a:rPr lang="en-US" sz="1400" dirty="0" err="1">
                <a:solidFill>
                  <a:schemeClr val="bg1"/>
                </a:solidFill>
                <a:latin typeface="Consolas"/>
                <a:ea typeface="Consolas"/>
                <a:cs typeface="Consolas"/>
                <a:sym typeface="Consolas"/>
              </a:rPr>
              <a:t>unique_ptr</a:t>
            </a:r>
            <a:r>
              <a:rPr lang="en-US" sz="1400" dirty="0">
                <a:solidFill>
                  <a:schemeClr val="bg1"/>
                </a:solidFill>
                <a:latin typeface="Consolas"/>
                <a:ea typeface="Consolas"/>
                <a:cs typeface="Consolas"/>
                <a:sym typeface="Consolas"/>
              </a:rPr>
              <a:t>&lt;X&gt;&gt; &amp;cache){</a:t>
            </a:r>
          </a:p>
          <a:p>
            <a:pPr indent="457200">
              <a:lnSpc>
                <a:spcPct val="100000"/>
              </a:lnSpc>
              <a:spcAft>
                <a:spcPts val="0"/>
              </a:spcAft>
            </a:pPr>
            <a:endParaRPr lang="en-US" sz="1400" dirty="0">
              <a:solidFill>
                <a:schemeClr val="bg1"/>
              </a:solidFill>
              <a:latin typeface="Consolas"/>
              <a:ea typeface="Consolas"/>
              <a:cs typeface="Consolas"/>
              <a:sym typeface="Consolas"/>
            </a:endParaRPr>
          </a:p>
          <a:p>
            <a:pPr>
              <a:lnSpc>
                <a:spcPct val="100000"/>
              </a:lnSpc>
              <a:spcAft>
                <a:spcPts val="0"/>
              </a:spcAft>
            </a:pPr>
            <a:r>
              <a:rPr lang="en-US" sz="1400" dirty="0">
                <a:solidFill>
                  <a:schemeClr val="bg1"/>
                </a:solidFill>
                <a:latin typeface="Consolas"/>
                <a:ea typeface="Consolas"/>
                <a:cs typeface="Consolas"/>
                <a:sym typeface="Consolas"/>
              </a:rPr>
              <a:t>   if(cache[key])</a:t>
            </a:r>
          </a:p>
          <a:p>
            <a:pPr>
              <a:lnSpc>
                <a:spcPct val="100000"/>
              </a:lnSpc>
              <a:spcAft>
                <a:spcPts val="0"/>
              </a:spcAft>
            </a:pPr>
            <a:r>
              <a:rPr lang="en-US" sz="1400" dirty="0">
                <a:solidFill>
                  <a:schemeClr val="bg1"/>
                </a:solidFill>
                <a:latin typeface="Consolas"/>
                <a:ea typeface="Consolas"/>
                <a:cs typeface="Consolas"/>
                <a:sym typeface="Consolas"/>
              </a:rPr>
              <a:t>       return cache[key].get();</a:t>
            </a:r>
          </a:p>
          <a:p>
            <a:pPr>
              <a:lnSpc>
                <a:spcPct val="100000"/>
              </a:lnSpc>
              <a:spcAft>
                <a:spcPts val="0"/>
              </a:spcAft>
            </a:pPr>
            <a:r>
              <a:rPr lang="en-US" sz="1400" dirty="0">
                <a:solidFill>
                  <a:schemeClr val="bg1"/>
                </a:solidFill>
                <a:latin typeface="Consolas"/>
                <a:ea typeface="Consolas"/>
                <a:cs typeface="Consolas"/>
                <a:sym typeface="Consolas"/>
              </a:rPr>
              <a:t>   </a:t>
            </a:r>
          </a:p>
          <a:p>
            <a:pPr>
              <a:lnSpc>
                <a:spcPct val="100000"/>
              </a:lnSpc>
              <a:spcAft>
                <a:spcPts val="0"/>
              </a:spcAft>
            </a:pPr>
            <a:r>
              <a:rPr lang="en-US" sz="1400" dirty="0">
                <a:solidFill>
                  <a:schemeClr val="bg1"/>
                </a:solidFill>
                <a:latin typeface="Consolas"/>
                <a:ea typeface="Consolas"/>
                <a:cs typeface="Consolas"/>
                <a:sym typeface="Consolas"/>
              </a:rPr>
              <a:t>   cache[key] = </a:t>
            </a:r>
            <a:r>
              <a:rPr lang="en-US" sz="1400" dirty="0" err="1">
                <a:solidFill>
                  <a:schemeClr val="bg1"/>
                </a:solidFill>
                <a:latin typeface="Consolas"/>
                <a:ea typeface="Consolas"/>
                <a:cs typeface="Consolas"/>
                <a:sym typeface="Consolas"/>
              </a:rPr>
              <a:t>make_unique</a:t>
            </a:r>
            <a:r>
              <a:rPr lang="en-US" sz="1400" dirty="0">
                <a:solidFill>
                  <a:schemeClr val="bg1"/>
                </a:solidFill>
                <a:latin typeface="Consolas"/>
                <a:ea typeface="Consolas"/>
                <a:cs typeface="Consolas"/>
                <a:sym typeface="Consolas"/>
              </a:rPr>
              <a:t>&lt;X&gt;(...);</a:t>
            </a:r>
          </a:p>
          <a:p>
            <a:pPr>
              <a:lnSpc>
                <a:spcPct val="100000"/>
              </a:lnSpc>
              <a:spcAft>
                <a:spcPts val="0"/>
              </a:spcAft>
            </a:pPr>
            <a:r>
              <a:rPr lang="en-US" sz="1400" dirty="0">
                <a:solidFill>
                  <a:schemeClr val="bg1"/>
                </a:solidFill>
                <a:latin typeface="Consolas"/>
                <a:ea typeface="Consolas"/>
                <a:cs typeface="Consolas"/>
                <a:sym typeface="Consolas"/>
              </a:rPr>
              <a:t>   return cache[key].get;</a:t>
            </a:r>
          </a:p>
          <a:p>
            <a:pPr>
              <a:lnSpc>
                <a:spcPct val="100000"/>
              </a:lnSpc>
              <a:spcAft>
                <a:spcPts val="0"/>
              </a:spcAft>
            </a:pPr>
            <a:r>
              <a:rPr lang="en-US" sz="1400" dirty="0">
                <a:solidFill>
                  <a:schemeClr val="bg1"/>
                </a:solidFill>
                <a:latin typeface="Consolas"/>
                <a:ea typeface="Consolas"/>
                <a:cs typeface="Consolas"/>
                <a:sym typeface="Consolas"/>
              </a:rPr>
              <a:t>}	</a:t>
            </a:r>
          </a:p>
          <a:p>
            <a:pPr>
              <a:lnSpc>
                <a:spcPct val="100000"/>
              </a:lnSpc>
              <a:spcAft>
                <a:spcPts val="0"/>
              </a:spcAft>
            </a:pPr>
            <a:r>
              <a:rPr lang="en-US" sz="1400" dirty="0">
                <a:solidFill>
                  <a:schemeClr val="bg1"/>
                </a:solidFill>
                <a:latin typeface="Consolas"/>
                <a:ea typeface="Consolas"/>
                <a:cs typeface="Consolas"/>
                <a:sym typeface="Consolas"/>
              </a:rPr>
              <a:t>  </a:t>
            </a:r>
          </a:p>
        </p:txBody>
      </p:sp>
      <p:sp>
        <p:nvSpPr>
          <p:cNvPr id="19"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20"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16" name="Rectangle 15"/>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Shape 225"/>
          <p:cNvSpPr/>
          <p:nvPr/>
        </p:nvSpPr>
        <p:spPr>
          <a:xfrm>
            <a:off x="-11300" y="107825"/>
            <a:ext cx="91553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226" name="Shape 226"/>
          <p:cNvSpPr txBox="1">
            <a:spLocks noGrp="1"/>
          </p:cNvSpPr>
          <p:nvPr>
            <p:ph type="body" idx="1"/>
          </p:nvPr>
        </p:nvSpPr>
        <p:spPr>
          <a:xfrm>
            <a:off x="159300" y="1235675"/>
            <a:ext cx="4087200" cy="38442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Eficiencia mediante algoritmos.</a:t>
            </a:r>
          </a:p>
          <a:p>
            <a:pPr lvl="0" rtl="0">
              <a:spcBef>
                <a:spcPts val="0"/>
              </a:spcBef>
              <a:buNone/>
            </a:pPr>
            <a:r>
              <a:rPr lang="en" dirty="0">
                <a:solidFill>
                  <a:schemeClr val="bg1"/>
                </a:solidFill>
              </a:rPr>
              <a:t>“Cuánto trabajo hace falta para una tarea”</a:t>
            </a:r>
          </a:p>
          <a:p>
            <a:pPr lvl="0" rtl="0">
              <a:spcBef>
                <a:spcPts val="0"/>
              </a:spcBef>
              <a:buNone/>
            </a:pPr>
            <a:r>
              <a:rPr lang="en" sz="1400" dirty="0">
                <a:solidFill>
                  <a:schemeClr val="bg1"/>
                </a:solidFill>
              </a:rPr>
              <a:t>Mejorar la eficiencia haciendo menos trabajo.</a:t>
            </a:r>
          </a:p>
          <a:p>
            <a:pPr lvl="0" rtl="0">
              <a:spcBef>
                <a:spcPts val="0"/>
              </a:spcBef>
              <a:buNone/>
            </a:pPr>
            <a:endParaRPr dirty="0">
              <a:solidFill>
                <a:schemeClr val="bg1"/>
              </a:solidFill>
            </a:endParaRPr>
          </a:p>
        </p:txBody>
      </p:sp>
      <p:sp>
        <p:nvSpPr>
          <p:cNvPr id="227" name="Shape 227"/>
          <p:cNvSpPr txBox="1">
            <a:spLocks noGrp="1"/>
          </p:cNvSpPr>
          <p:nvPr>
            <p:ph type="body" idx="1"/>
          </p:nvPr>
        </p:nvSpPr>
        <p:spPr>
          <a:xfrm>
            <a:off x="4439900" y="1235675"/>
            <a:ext cx="4670100" cy="38442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Rendimiento mediante estructuras de datos.</a:t>
            </a:r>
          </a:p>
          <a:p>
            <a:pPr lvl="0" rtl="0">
              <a:spcBef>
                <a:spcPts val="0"/>
              </a:spcBef>
              <a:buNone/>
            </a:pPr>
            <a:r>
              <a:rPr lang="en" dirty="0">
                <a:solidFill>
                  <a:schemeClr val="bg1"/>
                </a:solidFill>
              </a:rPr>
              <a:t>“Cómo de rápido hace un trabajo el programa”</a:t>
            </a:r>
          </a:p>
          <a:p>
            <a:pPr lvl="0" rtl="0">
              <a:spcBef>
                <a:spcPts val="0"/>
              </a:spcBef>
              <a:buNone/>
            </a:pPr>
            <a:r>
              <a:rPr lang="en" sz="1400" dirty="0">
                <a:solidFill>
                  <a:schemeClr val="bg1"/>
                </a:solidFill>
              </a:rPr>
              <a:t>Mejorar el rendimiento haciendo el trabajo más rapido.</a:t>
            </a:r>
          </a:p>
        </p:txBody>
      </p:sp>
      <p:sp>
        <p:nvSpPr>
          <p:cNvPr id="228" name="Shape 228"/>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5) Conoce tus algoritmos</a:t>
            </a:r>
          </a:p>
          <a:p>
            <a:pPr lvl="0" rtl="0">
              <a:spcBef>
                <a:spcPts val="0"/>
              </a:spcBef>
              <a:buNone/>
            </a:pPr>
            <a:endParaRPr dirty="0">
              <a:solidFill>
                <a:srgbClr val="FFFFFF"/>
              </a:solidFill>
            </a:endParaRPr>
          </a:p>
        </p:txBody>
      </p:sp>
      <p:sp>
        <p:nvSpPr>
          <p:cNvPr id="229" name="Shape 22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26</a:t>
            </a:fld>
            <a:endParaRPr lang="en"/>
          </a:p>
        </p:txBody>
      </p:sp>
      <p:sp>
        <p:nvSpPr>
          <p:cNvPr id="230" name="Shape 230"/>
          <p:cNvSpPr txBox="1"/>
          <p:nvPr/>
        </p:nvSpPr>
        <p:spPr>
          <a:xfrm>
            <a:off x="-11300" y="4865125"/>
            <a:ext cx="6872100" cy="572700"/>
          </a:xfrm>
          <a:prstGeom prst="rect">
            <a:avLst/>
          </a:prstGeom>
          <a:noFill/>
          <a:ln>
            <a:noFill/>
          </a:ln>
        </p:spPr>
        <p:txBody>
          <a:bodyPr lIns="91425" tIns="91425" rIns="91425" bIns="91425" anchor="t" anchorCtr="0">
            <a:noAutofit/>
          </a:bodyPr>
          <a:lstStyle/>
          <a:p>
            <a:pPr lvl="0" rtl="0">
              <a:spcBef>
                <a:spcPts val="0"/>
              </a:spcBef>
              <a:buNone/>
            </a:pPr>
            <a:r>
              <a:rPr lang="en" sz="1000"/>
              <a:t>Inspirado en ‘Efficiency through algorithms and performance through data structures’. Chandler Carruth.</a:t>
            </a:r>
          </a:p>
        </p:txBody>
      </p:sp>
      <p:pic>
        <p:nvPicPr>
          <p:cNvPr id="10"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1"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2"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3"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4"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17"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14" name="Rectangle 13"/>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Shape 235"/>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236" name="Shape 236"/>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b="1" dirty="0">
                <a:solidFill>
                  <a:schemeClr val="lt1"/>
                </a:solidFill>
              </a:rPr>
              <a:t>6) Conoce tus estructuras de datos</a:t>
            </a:r>
          </a:p>
          <a:p>
            <a:pPr lvl="0" rtl="0">
              <a:spcBef>
                <a:spcPts val="0"/>
              </a:spcBef>
              <a:buNone/>
            </a:pPr>
            <a:endParaRPr b="1" dirty="0">
              <a:solidFill>
                <a:schemeClr val="lt1"/>
              </a:solidFill>
            </a:endParaRPr>
          </a:p>
          <a:p>
            <a:pPr lvl="0" rtl="0">
              <a:spcBef>
                <a:spcPts val="0"/>
              </a:spcBef>
              <a:buNone/>
            </a:pPr>
            <a:endParaRPr b="1" dirty="0">
              <a:solidFill>
                <a:srgbClr val="FFFFFF"/>
              </a:solidFill>
            </a:endParaRPr>
          </a:p>
        </p:txBody>
      </p:sp>
      <p:sp>
        <p:nvSpPr>
          <p:cNvPr id="237" name="Shape 237"/>
          <p:cNvSpPr txBox="1">
            <a:spLocks noGrp="1"/>
          </p:cNvSpPr>
          <p:nvPr>
            <p:ph type="body" idx="1"/>
          </p:nvPr>
        </p:nvSpPr>
        <p:spPr>
          <a:xfrm>
            <a:off x="311700" y="942163"/>
            <a:ext cx="8520600" cy="3416400"/>
          </a:xfrm>
          <a:prstGeom prst="rect">
            <a:avLst/>
          </a:prstGeom>
        </p:spPr>
        <p:txBody>
          <a:bodyPr lIns="91425" tIns="91425" rIns="91425" bIns="91425" anchor="t" anchorCtr="0">
            <a:noAutofit/>
          </a:bodyPr>
          <a:lstStyle/>
          <a:p>
            <a:pPr lvl="0">
              <a:spcBef>
                <a:spcPts val="0"/>
              </a:spcBef>
              <a:buClr>
                <a:schemeClr val="dk1"/>
              </a:buClr>
              <a:buSzPct val="61111"/>
              <a:buFont typeface="Arial"/>
              <a:buNone/>
            </a:pPr>
            <a:r>
              <a:rPr lang="en" dirty="0">
                <a:solidFill>
                  <a:schemeClr val="bg1"/>
                </a:solidFill>
              </a:rPr>
              <a:t>Theory vs reality = rendimiento!</a:t>
            </a:r>
          </a:p>
          <a:p>
            <a:pPr lvl="0" algn="r" rtl="0">
              <a:spcBef>
                <a:spcPts val="0"/>
              </a:spcBef>
              <a:spcAft>
                <a:spcPts val="0"/>
              </a:spcAft>
              <a:buNone/>
            </a:pPr>
            <a:r>
              <a:rPr lang="en" sz="1200" i="1" dirty="0">
                <a:solidFill>
                  <a:schemeClr val="bg1"/>
                </a:solidFill>
                <a:latin typeface="Droid Sans"/>
                <a:ea typeface="Droid Sans"/>
                <a:cs typeface="Droid Sans"/>
                <a:sym typeface="Droid Sans"/>
              </a:rPr>
              <a:t>“El objetivo de todos los programas, </a:t>
            </a:r>
          </a:p>
          <a:p>
            <a:pPr lvl="0" algn="r" rtl="0">
              <a:spcBef>
                <a:spcPts val="0"/>
              </a:spcBef>
              <a:spcAft>
                <a:spcPts val="0"/>
              </a:spcAft>
              <a:buNone/>
            </a:pPr>
            <a:r>
              <a:rPr lang="en" sz="1200" i="1" dirty="0">
                <a:solidFill>
                  <a:schemeClr val="bg1"/>
                </a:solidFill>
                <a:latin typeface="Droid Sans"/>
                <a:ea typeface="Droid Sans"/>
                <a:cs typeface="Droid Sans"/>
                <a:sym typeface="Droid Sans"/>
              </a:rPr>
              <a:t>y de todas las partes de dichos programas,</a:t>
            </a:r>
          </a:p>
          <a:p>
            <a:pPr lvl="0" algn="r" rtl="0">
              <a:spcBef>
                <a:spcPts val="0"/>
              </a:spcBef>
              <a:spcAft>
                <a:spcPts val="0"/>
              </a:spcAft>
              <a:buNone/>
            </a:pPr>
            <a:r>
              <a:rPr lang="en" sz="1200" i="1" dirty="0">
                <a:solidFill>
                  <a:schemeClr val="bg1"/>
                </a:solidFill>
                <a:latin typeface="Droid Sans"/>
                <a:ea typeface="Droid Sans"/>
                <a:cs typeface="Droid Sans"/>
                <a:sym typeface="Droid Sans"/>
              </a:rPr>
              <a:t>es transformar datos de una forma a otra”  </a:t>
            </a:r>
          </a:p>
          <a:p>
            <a:pPr lvl="0" algn="r" rtl="0">
              <a:spcBef>
                <a:spcPts val="0"/>
              </a:spcBef>
              <a:spcAft>
                <a:spcPts val="0"/>
              </a:spcAft>
              <a:buNone/>
            </a:pPr>
            <a:r>
              <a:rPr lang="en" sz="1200" dirty="0">
                <a:solidFill>
                  <a:schemeClr val="bg1"/>
                </a:solidFill>
                <a:latin typeface="Droid Sans"/>
                <a:ea typeface="Droid Sans"/>
                <a:cs typeface="Droid Sans"/>
                <a:sym typeface="Droid Sans"/>
              </a:rPr>
              <a:t>Mike Acton</a:t>
            </a:r>
          </a:p>
          <a:p>
            <a:pPr lvl="0" algn="r" rtl="0">
              <a:spcBef>
                <a:spcPts val="0"/>
              </a:spcBef>
              <a:spcAft>
                <a:spcPts val="0"/>
              </a:spcAft>
              <a:buNone/>
            </a:pPr>
            <a:endParaRPr sz="1200" dirty="0">
              <a:solidFill>
                <a:schemeClr val="bg1"/>
              </a:solidFill>
              <a:latin typeface="Droid Sans"/>
              <a:ea typeface="Droid Sans"/>
              <a:cs typeface="Droid Sans"/>
              <a:sym typeface="Droid Sans"/>
            </a:endParaRPr>
          </a:p>
          <a:p>
            <a:pPr lvl="0">
              <a:spcBef>
                <a:spcPts val="0"/>
              </a:spcBef>
              <a:buClr>
                <a:schemeClr val="dk1"/>
              </a:buClr>
              <a:buSzPct val="61111"/>
              <a:buFont typeface="Arial"/>
              <a:buNone/>
            </a:pPr>
            <a:r>
              <a:rPr lang="en" dirty="0">
                <a:solidFill>
                  <a:schemeClr val="bg1"/>
                </a:solidFill>
              </a:rPr>
              <a:t>¿Estructuras de datos “comodín”?</a:t>
            </a:r>
          </a:p>
          <a:p>
            <a:pPr lvl="0" rtl="0">
              <a:spcBef>
                <a:spcPts val="0"/>
              </a:spcBef>
              <a:buClr>
                <a:schemeClr val="dk1"/>
              </a:buClr>
              <a:buSzPct val="61111"/>
              <a:buFont typeface="Arial"/>
              <a:buNone/>
            </a:pPr>
            <a:r>
              <a:rPr lang="en" dirty="0">
                <a:solidFill>
                  <a:schemeClr val="bg1"/>
                </a:solidFill>
              </a:rPr>
              <a:t>¿Estructuras de datos híbridas? </a:t>
            </a:r>
          </a:p>
          <a:p>
            <a:pPr lvl="0" rtl="0">
              <a:spcBef>
                <a:spcPts val="0"/>
              </a:spcBef>
              <a:buClr>
                <a:schemeClr val="dk1"/>
              </a:buClr>
              <a:buSzPct val="91666"/>
              <a:buFont typeface="Arial"/>
              <a:buNone/>
            </a:pPr>
            <a:r>
              <a:rPr lang="en" dirty="0">
                <a:solidFill>
                  <a:schemeClr val="bg1"/>
                </a:solidFill>
              </a:rPr>
              <a:t>¿Estructuras de datos especializadas?</a:t>
            </a:r>
          </a:p>
          <a:p>
            <a:pPr lvl="0" rtl="0">
              <a:spcBef>
                <a:spcPts val="0"/>
              </a:spcBef>
              <a:buNone/>
            </a:pPr>
            <a:endParaRPr dirty="0">
              <a:solidFill>
                <a:schemeClr val="bg1"/>
              </a:solidFill>
            </a:endParaRPr>
          </a:p>
        </p:txBody>
      </p:sp>
      <p:sp>
        <p:nvSpPr>
          <p:cNvPr id="238" name="Shape 23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27</a:t>
            </a:fld>
            <a:endParaRPr lang="en"/>
          </a:p>
        </p:txBody>
      </p:sp>
      <p:pic>
        <p:nvPicPr>
          <p:cNvPr id="8"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9"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0"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1"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2"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15"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16"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1" name="Rectangle 20"/>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Shape 243"/>
          <p:cNvSpPr/>
          <p:nvPr/>
        </p:nvSpPr>
        <p:spPr>
          <a:xfrm>
            <a:off x="0" y="107825"/>
            <a:ext cx="9143999"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244" name="Shape 244"/>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6) Conoce tus estructuras de datos</a:t>
            </a:r>
          </a:p>
          <a:p>
            <a:pPr lvl="0" rtl="0">
              <a:spcBef>
                <a:spcPts val="0"/>
              </a:spcBef>
              <a:buNone/>
            </a:pPr>
            <a:endParaRPr dirty="0">
              <a:solidFill>
                <a:schemeClr val="lt1"/>
              </a:solidFill>
            </a:endParaRPr>
          </a:p>
          <a:p>
            <a:pPr lvl="0" rtl="0">
              <a:spcBef>
                <a:spcPts val="0"/>
              </a:spcBef>
              <a:buNone/>
            </a:pPr>
            <a:endParaRPr dirty="0">
              <a:solidFill>
                <a:srgbClr val="FFFFFF"/>
              </a:solidFill>
            </a:endParaRPr>
          </a:p>
        </p:txBody>
      </p:sp>
      <p:sp>
        <p:nvSpPr>
          <p:cNvPr id="245" name="Shape 245"/>
          <p:cNvSpPr txBox="1">
            <a:spLocks noGrp="1"/>
          </p:cNvSpPr>
          <p:nvPr>
            <p:ph type="body" idx="1"/>
          </p:nvPr>
        </p:nvSpPr>
        <p:spPr>
          <a:xfrm>
            <a:off x="141571" y="955253"/>
            <a:ext cx="8520600" cy="3416400"/>
          </a:xfrm>
          <a:prstGeom prst="rect">
            <a:avLst/>
          </a:prstGeom>
        </p:spPr>
        <p:txBody>
          <a:bodyPr lIns="91425" tIns="91425" rIns="91425" bIns="91425" anchor="t" anchorCtr="0">
            <a:noAutofit/>
          </a:bodyPr>
          <a:lstStyle/>
          <a:p>
            <a:pPr lvl="0" rtl="0">
              <a:spcBef>
                <a:spcPts val="0"/>
              </a:spcBef>
              <a:spcAft>
                <a:spcPts val="0"/>
              </a:spcAft>
              <a:buNone/>
            </a:pPr>
            <a:r>
              <a:rPr lang="en" dirty="0">
                <a:solidFill>
                  <a:schemeClr val="bg1"/>
                </a:solidFill>
              </a:rPr>
              <a:t>Porque deberías odiar las listas enlazadas.</a:t>
            </a:r>
          </a:p>
          <a:p>
            <a:pPr lvl="0" rtl="0">
              <a:spcBef>
                <a:spcPts val="0"/>
              </a:spcBef>
              <a:spcAft>
                <a:spcPts val="0"/>
              </a:spcAft>
              <a:buNone/>
            </a:pPr>
            <a:endParaRPr dirty="0">
              <a:solidFill>
                <a:schemeClr val="bg1"/>
              </a:solidFill>
            </a:endParaRPr>
          </a:p>
          <a:p>
            <a:pPr marL="514350" lvl="0" indent="-285750" rtl="0">
              <a:spcBef>
                <a:spcPts val="0"/>
              </a:spcBef>
              <a:spcAft>
                <a:spcPts val="0"/>
              </a:spcAft>
              <a:buClr>
                <a:schemeClr val="bg1"/>
              </a:buClr>
              <a:buFont typeface="Arial" panose="020B0604020202020204" pitchFamily="34" charset="0"/>
              <a:buChar char="•"/>
            </a:pPr>
            <a:r>
              <a:rPr lang="en" dirty="0">
                <a:solidFill>
                  <a:schemeClr val="bg1"/>
                </a:solidFill>
              </a:rPr>
              <a:t>Punteros, data aliasing.</a:t>
            </a:r>
          </a:p>
          <a:p>
            <a:pPr marL="514350" lvl="0" indent="-285750" rtl="0">
              <a:spcBef>
                <a:spcPts val="0"/>
              </a:spcBef>
              <a:spcAft>
                <a:spcPts val="0"/>
              </a:spcAft>
              <a:buClr>
                <a:schemeClr val="bg1"/>
              </a:buClr>
              <a:buFont typeface="Arial" panose="020B0604020202020204" pitchFamily="34" charset="0"/>
              <a:buChar char="•"/>
            </a:pPr>
            <a:r>
              <a:rPr lang="en" dirty="0">
                <a:solidFill>
                  <a:schemeClr val="bg1"/>
                </a:solidFill>
              </a:rPr>
              <a:t>Cada elemento es un “cache miss”.</a:t>
            </a:r>
          </a:p>
          <a:p>
            <a:pPr marL="514350" lvl="0" indent="-285750" rtl="0">
              <a:spcBef>
                <a:spcPts val="0"/>
              </a:spcBef>
              <a:spcAft>
                <a:spcPts val="0"/>
              </a:spcAft>
              <a:buClr>
                <a:schemeClr val="bg1"/>
              </a:buClr>
              <a:buFont typeface="Arial" panose="020B0604020202020204" pitchFamily="34" charset="0"/>
              <a:buChar char="•"/>
            </a:pPr>
            <a:r>
              <a:rPr lang="en" dirty="0">
                <a:solidFill>
                  <a:schemeClr val="bg1"/>
                </a:solidFill>
              </a:rPr>
              <a:t>Cada elemento se almacena individualmente.</a:t>
            </a:r>
          </a:p>
          <a:p>
            <a:pPr marL="285750" lvl="0" indent="-285750" rtl="0">
              <a:spcBef>
                <a:spcPts val="0"/>
              </a:spcBef>
              <a:spcAft>
                <a:spcPts val="0"/>
              </a:spcAft>
              <a:buClr>
                <a:schemeClr val="bg1"/>
              </a:buClr>
              <a:buFont typeface="Arial" panose="020B0604020202020204" pitchFamily="34" charset="0"/>
              <a:buChar char="•"/>
            </a:pPr>
            <a:endParaRPr dirty="0">
              <a:solidFill>
                <a:schemeClr val="bg1"/>
              </a:solidFill>
            </a:endParaRPr>
          </a:p>
          <a:p>
            <a:pPr marL="514350" lvl="0" indent="-285750" rtl="0">
              <a:spcBef>
                <a:spcPts val="0"/>
              </a:spcBef>
              <a:spcAft>
                <a:spcPts val="0"/>
              </a:spcAft>
              <a:buClr>
                <a:schemeClr val="bg1"/>
              </a:buClr>
              <a:buFont typeface="Arial" panose="020B0604020202020204" pitchFamily="34" charset="0"/>
              <a:buChar char="•"/>
            </a:pPr>
            <a:r>
              <a:rPr lang="en" dirty="0">
                <a:solidFill>
                  <a:schemeClr val="bg1"/>
                </a:solidFill>
              </a:rPr>
              <a:t>Sólo se debe usar cuando apenas se atraviese la lista.</a:t>
            </a:r>
          </a:p>
          <a:p>
            <a:pPr lvl="0" rtl="0">
              <a:spcBef>
                <a:spcPts val="0"/>
              </a:spcBef>
              <a:spcAft>
                <a:spcPts val="0"/>
              </a:spcAft>
              <a:buNone/>
            </a:pPr>
            <a:endParaRPr dirty="0">
              <a:solidFill>
                <a:schemeClr val="bg1"/>
              </a:solidFill>
            </a:endParaRPr>
          </a:p>
          <a:p>
            <a:pPr lvl="0" rtl="0">
              <a:spcBef>
                <a:spcPts val="0"/>
              </a:spcBef>
              <a:spcAft>
                <a:spcPts val="0"/>
              </a:spcAft>
              <a:buNone/>
            </a:pPr>
            <a:endParaRPr dirty="0">
              <a:solidFill>
                <a:schemeClr val="bg1"/>
              </a:solidFill>
            </a:endParaRPr>
          </a:p>
          <a:p>
            <a:pPr lvl="0" rtl="0">
              <a:spcBef>
                <a:spcPts val="0"/>
              </a:spcBef>
              <a:buNone/>
            </a:pPr>
            <a:endParaRPr dirty="0">
              <a:solidFill>
                <a:schemeClr val="bg1"/>
              </a:solidFill>
            </a:endParaRPr>
          </a:p>
        </p:txBody>
      </p:sp>
      <p:sp>
        <p:nvSpPr>
          <p:cNvPr id="246" name="Shape 24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28</a:t>
            </a:fld>
            <a:endParaRPr lang="en"/>
          </a:p>
        </p:txBody>
      </p:sp>
      <p:sp>
        <p:nvSpPr>
          <p:cNvPr id="6"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8"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5"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6"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7"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8"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9"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grpSp>
        <p:nvGrpSpPr>
          <p:cNvPr id="4" name="Group 3"/>
          <p:cNvGrpSpPr/>
          <p:nvPr/>
        </p:nvGrpSpPr>
        <p:grpSpPr>
          <a:xfrm>
            <a:off x="2251081" y="3646650"/>
            <a:ext cx="4276353" cy="421341"/>
            <a:chOff x="412376" y="3738282"/>
            <a:chExt cx="4921812" cy="502024"/>
          </a:xfrm>
        </p:grpSpPr>
        <p:sp>
          <p:nvSpPr>
            <p:cNvPr id="2" name="Callout: Right Arrow 1"/>
            <p:cNvSpPr/>
            <p:nvPr/>
          </p:nvSpPr>
          <p:spPr>
            <a:xfrm>
              <a:off x="412376" y="3738282"/>
              <a:ext cx="1210236" cy="502024"/>
            </a:xfrm>
            <a:prstGeom prst="rightArrowCallout">
              <a:avLst>
                <a:gd name="adj1" fmla="val 25000"/>
                <a:gd name="adj2" fmla="val 25000"/>
                <a:gd name="adj3" fmla="val 25000"/>
                <a:gd name="adj4" fmla="val 39792"/>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2" name="Callout: Right Arrow 21"/>
            <p:cNvSpPr/>
            <p:nvPr/>
          </p:nvSpPr>
          <p:spPr>
            <a:xfrm>
              <a:off x="1649568" y="3738282"/>
              <a:ext cx="1210236" cy="502024"/>
            </a:xfrm>
            <a:prstGeom prst="rightArrowCallout">
              <a:avLst>
                <a:gd name="adj1" fmla="val 25000"/>
                <a:gd name="adj2" fmla="val 25000"/>
                <a:gd name="adj3" fmla="val 25000"/>
                <a:gd name="adj4" fmla="val 40533"/>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3" name="Callout: Right Arrow 22"/>
            <p:cNvSpPr/>
            <p:nvPr/>
          </p:nvSpPr>
          <p:spPr>
            <a:xfrm>
              <a:off x="2886760" y="3738282"/>
              <a:ext cx="1210236" cy="502024"/>
            </a:xfrm>
            <a:prstGeom prst="rightArrowCallout">
              <a:avLst>
                <a:gd name="adj1" fmla="val 25000"/>
                <a:gd name="adj2" fmla="val 25000"/>
                <a:gd name="adj3" fmla="val 25000"/>
                <a:gd name="adj4" fmla="val 39792"/>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4" name="Callout: Right Arrow 23"/>
            <p:cNvSpPr/>
            <p:nvPr/>
          </p:nvSpPr>
          <p:spPr>
            <a:xfrm>
              <a:off x="4123951" y="3738282"/>
              <a:ext cx="1210237" cy="502024"/>
            </a:xfrm>
            <a:prstGeom prst="rightArrowCallout">
              <a:avLst>
                <a:gd name="adj1" fmla="val 0"/>
                <a:gd name="adj2" fmla="val 0"/>
                <a:gd name="adj3" fmla="val 0"/>
                <a:gd name="adj4" fmla="val 41273"/>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grpSp>
      <p:grpSp>
        <p:nvGrpSpPr>
          <p:cNvPr id="3" name="Group 2"/>
          <p:cNvGrpSpPr/>
          <p:nvPr/>
        </p:nvGrpSpPr>
        <p:grpSpPr>
          <a:xfrm>
            <a:off x="6144135" y="1381204"/>
            <a:ext cx="2659607" cy="1167463"/>
            <a:chOff x="5299195" y="1055926"/>
            <a:chExt cx="3492271" cy="1359671"/>
          </a:xfrm>
        </p:grpSpPr>
        <p:sp>
          <p:nvSpPr>
            <p:cNvPr id="27" name="Callout: Right Arrow 26"/>
            <p:cNvSpPr/>
            <p:nvPr/>
          </p:nvSpPr>
          <p:spPr>
            <a:xfrm rot="2489593">
              <a:off x="5299195" y="1687045"/>
              <a:ext cx="1622199" cy="502024"/>
            </a:xfrm>
            <a:prstGeom prst="rightArrowCallout">
              <a:avLst>
                <a:gd name="adj1" fmla="val 25000"/>
                <a:gd name="adj2" fmla="val 25000"/>
                <a:gd name="adj3" fmla="val 25000"/>
                <a:gd name="adj4" fmla="val 32803"/>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8" name="Callout: Right Arrow 27"/>
            <p:cNvSpPr/>
            <p:nvPr/>
          </p:nvSpPr>
          <p:spPr>
            <a:xfrm rot="19130178">
              <a:off x="6478159" y="1913573"/>
              <a:ext cx="2174467" cy="502024"/>
            </a:xfrm>
            <a:prstGeom prst="rightArrowCallout">
              <a:avLst>
                <a:gd name="adj1" fmla="val 25000"/>
                <a:gd name="adj2" fmla="val 25000"/>
                <a:gd name="adj3" fmla="val 25000"/>
                <a:gd name="adj4" fmla="val 25687"/>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9" name="Callout: Right Arrow 28"/>
            <p:cNvSpPr/>
            <p:nvPr/>
          </p:nvSpPr>
          <p:spPr>
            <a:xfrm rot="2000799">
              <a:off x="6199228" y="1781735"/>
              <a:ext cx="2292879" cy="502024"/>
            </a:xfrm>
            <a:prstGeom prst="rightArrowCallout">
              <a:avLst>
                <a:gd name="adj1" fmla="val 25000"/>
                <a:gd name="adj2" fmla="val 0"/>
                <a:gd name="adj3" fmla="val 0"/>
                <a:gd name="adj4" fmla="val 26024"/>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30" name="Callout: Right Arrow 29"/>
            <p:cNvSpPr/>
            <p:nvPr/>
          </p:nvSpPr>
          <p:spPr>
            <a:xfrm rot="10229787">
              <a:off x="6912693" y="1055926"/>
              <a:ext cx="1878773" cy="502024"/>
            </a:xfrm>
            <a:prstGeom prst="rightArrowCallout">
              <a:avLst>
                <a:gd name="adj1" fmla="val 25000"/>
                <a:gd name="adj2" fmla="val 25000"/>
                <a:gd name="adj3" fmla="val 25000"/>
                <a:gd name="adj4" fmla="val 31732"/>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grpSp>
      <p:sp>
        <p:nvSpPr>
          <p:cNvPr id="31"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9" presetClass="emph" presetSubtype="0" nodeType="withEffect">
                                  <p:stCondLst>
                                    <p:cond delay="0"/>
                                  </p:stCondLst>
                                  <p:childTnLst>
                                    <p:set>
                                      <p:cBhvr>
                                        <p:cTn id="12" dur="indefinite"/>
                                        <p:tgtEl>
                                          <p:spTgt spid="4"/>
                                        </p:tgtEl>
                                        <p:attrNameLst>
                                          <p:attrName>style.opacity</p:attrName>
                                        </p:attrNameLst>
                                      </p:cBhvr>
                                      <p:to>
                                        <p:strVal val="0.25"/>
                                      </p:to>
                                    </p:set>
                                    <p:animEffect filter="image" prLst="opacity: 0.25">
                                      <p:cBhvr rctx="IE">
                                        <p:cTn id="13"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2" name="Rectangle 21"/>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Shape 251"/>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252" name="Shape 252"/>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6) Conoce tus estructuras de datos</a:t>
            </a:r>
          </a:p>
          <a:p>
            <a:pPr lvl="0" rtl="0">
              <a:spcBef>
                <a:spcPts val="0"/>
              </a:spcBef>
              <a:buNone/>
            </a:pPr>
            <a:endParaRPr dirty="0">
              <a:solidFill>
                <a:schemeClr val="lt1"/>
              </a:solidFill>
            </a:endParaRPr>
          </a:p>
          <a:p>
            <a:pPr lvl="0" rtl="0">
              <a:spcBef>
                <a:spcPts val="0"/>
              </a:spcBef>
              <a:buNone/>
            </a:pPr>
            <a:endParaRPr dirty="0">
              <a:solidFill>
                <a:srgbClr val="FFFFFF"/>
              </a:solidFill>
            </a:endParaRPr>
          </a:p>
        </p:txBody>
      </p:sp>
      <p:sp>
        <p:nvSpPr>
          <p:cNvPr id="253" name="Shape 253"/>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spcAft>
                <a:spcPts val="0"/>
              </a:spcAft>
              <a:buNone/>
            </a:pPr>
            <a:r>
              <a:rPr lang="en" dirty="0">
                <a:solidFill>
                  <a:schemeClr val="bg1"/>
                </a:solidFill>
              </a:rPr>
              <a:t>Porque deberías amar un vector y las tablas hash </a:t>
            </a:r>
            <a:r>
              <a:rPr lang="en" sz="1100" dirty="0">
                <a:solidFill>
                  <a:schemeClr val="bg1"/>
                </a:solidFill>
              </a:rPr>
              <a:t>(que no es más que un array glorificado)</a:t>
            </a:r>
            <a:r>
              <a:rPr lang="en" dirty="0">
                <a:solidFill>
                  <a:schemeClr val="bg1"/>
                </a:solidFill>
              </a:rPr>
              <a:t>.</a:t>
            </a:r>
          </a:p>
          <a:p>
            <a:pPr marL="285750" lvl="0" indent="-285750" rtl="0">
              <a:spcBef>
                <a:spcPts val="0"/>
              </a:spcBef>
              <a:spcAft>
                <a:spcPts val="0"/>
              </a:spcAft>
              <a:buClr>
                <a:schemeClr val="bg1"/>
              </a:buClr>
              <a:buFont typeface="Arial" panose="020B0604020202020204" pitchFamily="34" charset="0"/>
              <a:buChar char="•"/>
            </a:pPr>
            <a:endParaRPr dirty="0">
              <a:solidFill>
                <a:schemeClr val="bg1"/>
              </a:solidFill>
            </a:endParaRPr>
          </a:p>
          <a:p>
            <a:pPr marL="514350" lvl="0" indent="-285750" rtl="0">
              <a:spcBef>
                <a:spcPts val="0"/>
              </a:spcBef>
              <a:spcAft>
                <a:spcPts val="0"/>
              </a:spcAft>
              <a:buClr>
                <a:schemeClr val="bg1"/>
              </a:buClr>
              <a:buFont typeface="Arial" panose="020B0604020202020204" pitchFamily="34" charset="0"/>
              <a:buChar char="•"/>
            </a:pPr>
            <a:r>
              <a:rPr lang="en" dirty="0">
                <a:solidFill>
                  <a:schemeClr val="bg1"/>
                </a:solidFill>
              </a:rPr>
              <a:t>‘Cache friendly’, compacto, fácil de operar, allocation.</a:t>
            </a:r>
          </a:p>
          <a:p>
            <a:pPr marL="514350" lvl="0" indent="-285750" rtl="0">
              <a:spcBef>
                <a:spcPts val="0"/>
              </a:spcBef>
              <a:spcAft>
                <a:spcPts val="0"/>
              </a:spcAft>
              <a:buClr>
                <a:schemeClr val="bg1"/>
              </a:buClr>
              <a:buFont typeface="Arial" panose="020B0604020202020204" pitchFamily="34" charset="0"/>
              <a:buChar char="•"/>
            </a:pPr>
            <a:r>
              <a:rPr lang="en" dirty="0">
                <a:solidFill>
                  <a:schemeClr val="bg1"/>
                </a:solidFill>
              </a:rPr>
              <a:t>Stack, Queue... construido en un vector.</a:t>
            </a:r>
          </a:p>
          <a:p>
            <a:pPr marL="285750" lvl="0" indent="-285750" rtl="0">
              <a:spcBef>
                <a:spcPts val="0"/>
              </a:spcBef>
              <a:spcAft>
                <a:spcPts val="0"/>
              </a:spcAft>
              <a:buClr>
                <a:schemeClr val="bg1"/>
              </a:buClr>
              <a:buFont typeface="Arial" panose="020B0604020202020204" pitchFamily="34" charset="0"/>
              <a:buChar char="•"/>
            </a:pPr>
            <a:endParaRPr dirty="0">
              <a:solidFill>
                <a:schemeClr val="bg1"/>
              </a:solidFill>
            </a:endParaRPr>
          </a:p>
          <a:p>
            <a:pPr marL="514350" lvl="0" indent="-285750" rtl="0">
              <a:spcBef>
                <a:spcPts val="0"/>
              </a:spcBef>
              <a:spcAft>
                <a:spcPts val="0"/>
              </a:spcAft>
              <a:buClr>
                <a:schemeClr val="bg1"/>
              </a:buClr>
              <a:buFont typeface="Arial" panose="020B0604020202020204" pitchFamily="34" charset="0"/>
              <a:buChar char="•"/>
            </a:pPr>
            <a:r>
              <a:rPr lang="en" dirty="0">
                <a:solidFill>
                  <a:schemeClr val="bg1"/>
                </a:solidFill>
              </a:rPr>
              <a:t>Buena tabla hash: </a:t>
            </a:r>
          </a:p>
          <a:p>
            <a:pPr marL="971550" lvl="1" indent="-285750" rtl="0">
              <a:spcBef>
                <a:spcPts val="0"/>
              </a:spcBef>
              <a:spcAft>
                <a:spcPts val="0"/>
              </a:spcAft>
              <a:buClr>
                <a:schemeClr val="bg1"/>
              </a:buClr>
              <a:buFont typeface="Arial" panose="020B0604020202020204" pitchFamily="34" charset="0"/>
              <a:buChar char="•"/>
            </a:pPr>
            <a:r>
              <a:rPr lang="en" dirty="0">
                <a:solidFill>
                  <a:schemeClr val="bg1"/>
                </a:solidFill>
              </a:rPr>
              <a:t>Parejas key-value.</a:t>
            </a:r>
          </a:p>
          <a:p>
            <a:pPr marL="971550" lvl="1" indent="-285750" rtl="0">
              <a:spcBef>
                <a:spcPts val="0"/>
              </a:spcBef>
              <a:spcAft>
                <a:spcPts val="0"/>
              </a:spcAft>
              <a:buClr>
                <a:schemeClr val="bg1"/>
              </a:buClr>
              <a:buFont typeface="Arial" panose="020B0604020202020204" pitchFamily="34" charset="0"/>
              <a:buChar char="•"/>
            </a:pPr>
            <a:r>
              <a:rPr lang="en" dirty="0">
                <a:solidFill>
                  <a:schemeClr val="bg1"/>
                </a:solidFill>
              </a:rPr>
              <a:t>Contiguo en memoria.</a:t>
            </a:r>
          </a:p>
          <a:p>
            <a:pPr marL="971550" lvl="1" indent="-285750" rtl="0">
              <a:spcBef>
                <a:spcPts val="0"/>
              </a:spcBef>
              <a:spcAft>
                <a:spcPts val="0"/>
              </a:spcAft>
              <a:buClr>
                <a:schemeClr val="bg1"/>
              </a:buClr>
              <a:buFont typeface="Arial" panose="020B0604020202020204" pitchFamily="34" charset="0"/>
              <a:buChar char="•"/>
            </a:pPr>
            <a:r>
              <a:rPr lang="en" dirty="0">
                <a:solidFill>
                  <a:schemeClr val="bg1"/>
                </a:solidFill>
              </a:rPr>
              <a:t>Key y values, pequeños.</a:t>
            </a:r>
          </a:p>
          <a:p>
            <a:pPr marL="285750" lvl="0" indent="-285750" rtl="0">
              <a:spcBef>
                <a:spcPts val="0"/>
              </a:spcBef>
              <a:spcAft>
                <a:spcPts val="0"/>
              </a:spcAft>
              <a:buClr>
                <a:schemeClr val="bg1"/>
              </a:buClr>
              <a:buFont typeface="Arial" panose="020B0604020202020204" pitchFamily="34" charset="0"/>
              <a:buChar char="•"/>
            </a:pPr>
            <a:endParaRPr dirty="0">
              <a:solidFill>
                <a:schemeClr val="bg1"/>
              </a:solidFill>
            </a:endParaRPr>
          </a:p>
          <a:p>
            <a:pPr lvl="0" rtl="0">
              <a:spcBef>
                <a:spcPts val="0"/>
              </a:spcBef>
              <a:spcAft>
                <a:spcPts val="0"/>
              </a:spcAft>
              <a:buNone/>
            </a:pPr>
            <a:endParaRPr dirty="0">
              <a:solidFill>
                <a:schemeClr val="bg1"/>
              </a:solidFill>
            </a:endParaRPr>
          </a:p>
        </p:txBody>
      </p:sp>
      <p:sp>
        <p:nvSpPr>
          <p:cNvPr id="254" name="Shape 25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29</a:t>
            </a:fld>
            <a:endParaRPr lang="en"/>
          </a:p>
        </p:txBody>
      </p:sp>
      <p:sp>
        <p:nvSpPr>
          <p:cNvPr id="6"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8"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5"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6"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7"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8"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9"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grpSp>
        <p:nvGrpSpPr>
          <p:cNvPr id="3" name="Group 2"/>
          <p:cNvGrpSpPr/>
          <p:nvPr/>
        </p:nvGrpSpPr>
        <p:grpSpPr>
          <a:xfrm>
            <a:off x="3882278" y="3027504"/>
            <a:ext cx="2004949" cy="522446"/>
            <a:chOff x="4954584" y="3336825"/>
            <a:chExt cx="2424660" cy="595192"/>
          </a:xfrm>
        </p:grpSpPr>
        <p:sp>
          <p:nvSpPr>
            <p:cNvPr id="2" name="Rectangle 1"/>
            <p:cNvSpPr/>
            <p:nvPr/>
          </p:nvSpPr>
          <p:spPr>
            <a:xfrm>
              <a:off x="4954584" y="3337992"/>
              <a:ext cx="603504" cy="591144"/>
            </a:xfrm>
            <a:prstGeom prst="rect">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3" name="Rectangle 22"/>
            <p:cNvSpPr/>
            <p:nvPr/>
          </p:nvSpPr>
          <p:spPr>
            <a:xfrm>
              <a:off x="5560356" y="3336825"/>
              <a:ext cx="603504" cy="592311"/>
            </a:xfrm>
            <a:prstGeom prst="rect">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4" name="Rectangle 23"/>
            <p:cNvSpPr/>
            <p:nvPr/>
          </p:nvSpPr>
          <p:spPr>
            <a:xfrm>
              <a:off x="6169968" y="3336825"/>
              <a:ext cx="603504" cy="592311"/>
            </a:xfrm>
            <a:prstGeom prst="rect">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5" name="Rectangle 24"/>
            <p:cNvSpPr/>
            <p:nvPr/>
          </p:nvSpPr>
          <p:spPr>
            <a:xfrm>
              <a:off x="6775740" y="3339707"/>
              <a:ext cx="603504" cy="592310"/>
            </a:xfrm>
            <a:prstGeom prst="rect">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grpSp>
      <p:grpSp>
        <p:nvGrpSpPr>
          <p:cNvPr id="26" name="Group 25"/>
          <p:cNvGrpSpPr/>
          <p:nvPr/>
        </p:nvGrpSpPr>
        <p:grpSpPr>
          <a:xfrm>
            <a:off x="6519672" y="2542032"/>
            <a:ext cx="2058059" cy="981233"/>
            <a:chOff x="5299195" y="1055926"/>
            <a:chExt cx="3492271" cy="1359671"/>
          </a:xfrm>
        </p:grpSpPr>
        <p:sp>
          <p:nvSpPr>
            <p:cNvPr id="27" name="Callout: Right Arrow 26"/>
            <p:cNvSpPr/>
            <p:nvPr/>
          </p:nvSpPr>
          <p:spPr>
            <a:xfrm rot="2489593">
              <a:off x="5299195" y="1687045"/>
              <a:ext cx="1622199" cy="502024"/>
            </a:xfrm>
            <a:prstGeom prst="rightArrowCallout">
              <a:avLst>
                <a:gd name="adj1" fmla="val 25000"/>
                <a:gd name="adj2" fmla="val 25000"/>
                <a:gd name="adj3" fmla="val 25000"/>
                <a:gd name="adj4" fmla="val 32803"/>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8" name="Callout: Right Arrow 27"/>
            <p:cNvSpPr/>
            <p:nvPr/>
          </p:nvSpPr>
          <p:spPr>
            <a:xfrm rot="19130178">
              <a:off x="6478159" y="1913573"/>
              <a:ext cx="2174467" cy="502024"/>
            </a:xfrm>
            <a:prstGeom prst="rightArrowCallout">
              <a:avLst>
                <a:gd name="adj1" fmla="val 25000"/>
                <a:gd name="adj2" fmla="val 25000"/>
                <a:gd name="adj3" fmla="val 25000"/>
                <a:gd name="adj4" fmla="val 25687"/>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9" name="Callout: Right Arrow 28"/>
            <p:cNvSpPr/>
            <p:nvPr/>
          </p:nvSpPr>
          <p:spPr>
            <a:xfrm rot="2000799">
              <a:off x="6199228" y="1781735"/>
              <a:ext cx="2292880" cy="502024"/>
            </a:xfrm>
            <a:prstGeom prst="rightArrowCallout">
              <a:avLst>
                <a:gd name="adj1" fmla="val 25000"/>
                <a:gd name="adj2" fmla="val 25000"/>
                <a:gd name="adj3" fmla="val 25000"/>
                <a:gd name="adj4" fmla="val 22472"/>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30" name="Callout: Right Arrow 29"/>
            <p:cNvSpPr/>
            <p:nvPr/>
          </p:nvSpPr>
          <p:spPr>
            <a:xfrm rot="10229787">
              <a:off x="6912693" y="1055926"/>
              <a:ext cx="1878773" cy="502024"/>
            </a:xfrm>
            <a:prstGeom prst="rightArrowCallout">
              <a:avLst>
                <a:gd name="adj1" fmla="val 25000"/>
                <a:gd name="adj2" fmla="val 25000"/>
                <a:gd name="adj3" fmla="val 25000"/>
                <a:gd name="adj4" fmla="val 28267"/>
              </a:avLst>
            </a:prstGeom>
            <a:solidFill>
              <a:srgbClr val="0070C0"/>
            </a:solidFill>
            <a:ln w="12700"/>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grpSp>
      <p:sp>
        <p:nvSpPr>
          <p:cNvPr id="4" name="&quot;Not Allowed&quot; Symbol 3"/>
          <p:cNvSpPr/>
          <p:nvPr/>
        </p:nvSpPr>
        <p:spPr>
          <a:xfrm>
            <a:off x="6885432" y="2368296"/>
            <a:ext cx="1527459" cy="1417320"/>
          </a:xfrm>
          <a:prstGeom prst="noSmoking">
            <a:avLst>
              <a:gd name="adj" fmla="val 11003"/>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25" name="Rectangle 24"/>
          <p:cNvSpPr/>
          <p:nvPr/>
        </p:nvSpPr>
        <p:spPr>
          <a:xfrm>
            <a:off x="0" y="0"/>
            <a:ext cx="9144000" cy="450406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64" name="Shape 464"/>
          <p:cNvGraphicFramePr/>
          <p:nvPr>
            <p:extLst>
              <p:ext uri="{D42A27DB-BD31-4B8C-83A1-F6EECF244321}">
                <p14:modId xmlns:p14="http://schemas.microsoft.com/office/powerpoint/2010/main" val="466619432"/>
              </p:ext>
            </p:extLst>
          </p:nvPr>
        </p:nvGraphicFramePr>
        <p:xfrm>
          <a:off x="3612400" y="1140096"/>
          <a:ext cx="5359900" cy="3565890"/>
        </p:xfrm>
        <a:graphic>
          <a:graphicData uri="http://schemas.openxmlformats.org/drawingml/2006/table">
            <a:tbl>
              <a:tblPr>
                <a:noFill/>
                <a:effectLst>
                  <a:outerShdw blurRad="50800" dist="38100" dir="5400000" algn="t" rotWithShape="0">
                    <a:prstClr val="black">
                      <a:alpha val="40000"/>
                    </a:prstClr>
                  </a:outerShdw>
                </a:effectLst>
                <a:tableStyleId>{2B338345-9443-4A2C-AD3C-90BA8752D4C8}</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82850">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382850">
                  <a:extLst>
                    <a:ext uri="{9D8B030D-6E8A-4147-A177-3AD203B41FA5}">
                      <a16:colId xmlns:a16="http://schemas.microsoft.com/office/drawing/2014/main" val="20004"/>
                    </a:ext>
                  </a:extLst>
                </a:gridCol>
                <a:gridCol w="382850">
                  <a:extLst>
                    <a:ext uri="{9D8B030D-6E8A-4147-A177-3AD203B41FA5}">
                      <a16:colId xmlns:a16="http://schemas.microsoft.com/office/drawing/2014/main" val="20005"/>
                    </a:ext>
                  </a:extLst>
                </a:gridCol>
                <a:gridCol w="382850">
                  <a:extLst>
                    <a:ext uri="{9D8B030D-6E8A-4147-A177-3AD203B41FA5}">
                      <a16:colId xmlns:a16="http://schemas.microsoft.com/office/drawing/2014/main" val="20006"/>
                    </a:ext>
                  </a:extLst>
                </a:gridCol>
                <a:gridCol w="382850">
                  <a:extLst>
                    <a:ext uri="{9D8B030D-6E8A-4147-A177-3AD203B41FA5}">
                      <a16:colId xmlns:a16="http://schemas.microsoft.com/office/drawing/2014/main" val="20007"/>
                    </a:ext>
                  </a:extLst>
                </a:gridCol>
                <a:gridCol w="382850">
                  <a:extLst>
                    <a:ext uri="{9D8B030D-6E8A-4147-A177-3AD203B41FA5}">
                      <a16:colId xmlns:a16="http://schemas.microsoft.com/office/drawing/2014/main" val="20008"/>
                    </a:ext>
                  </a:extLst>
                </a:gridCol>
                <a:gridCol w="382850">
                  <a:extLst>
                    <a:ext uri="{9D8B030D-6E8A-4147-A177-3AD203B41FA5}">
                      <a16:colId xmlns:a16="http://schemas.microsoft.com/office/drawing/2014/main" val="20009"/>
                    </a:ext>
                  </a:extLst>
                </a:gridCol>
                <a:gridCol w="382850">
                  <a:extLst>
                    <a:ext uri="{9D8B030D-6E8A-4147-A177-3AD203B41FA5}">
                      <a16:colId xmlns:a16="http://schemas.microsoft.com/office/drawing/2014/main" val="20010"/>
                    </a:ext>
                  </a:extLst>
                </a:gridCol>
                <a:gridCol w="382850">
                  <a:extLst>
                    <a:ext uri="{9D8B030D-6E8A-4147-A177-3AD203B41FA5}">
                      <a16:colId xmlns:a16="http://schemas.microsoft.com/office/drawing/2014/main" val="20011"/>
                    </a:ext>
                  </a:extLst>
                </a:gridCol>
                <a:gridCol w="382850">
                  <a:extLst>
                    <a:ext uri="{9D8B030D-6E8A-4147-A177-3AD203B41FA5}">
                      <a16:colId xmlns:a16="http://schemas.microsoft.com/office/drawing/2014/main" val="20012"/>
                    </a:ext>
                  </a:extLst>
                </a:gridCol>
                <a:gridCol w="382850">
                  <a:extLst>
                    <a:ext uri="{9D8B030D-6E8A-4147-A177-3AD203B41FA5}">
                      <a16:colId xmlns:a16="http://schemas.microsoft.com/office/drawing/2014/main" val="20013"/>
                    </a:ext>
                  </a:extLst>
                </a:gridCol>
              </a:tblGrid>
              <a:tr h="219900">
                <a:tc>
                  <a:txBody>
                    <a:bodyPr/>
                    <a:lstStyle/>
                    <a:p>
                      <a:pPr lvl="0" rtl="0">
                        <a:spcBef>
                          <a:spcPts val="0"/>
                        </a:spcBef>
                        <a:buNone/>
                      </a:pPr>
                      <a:r>
                        <a:rPr lang="en" dirty="0"/>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dirty="0"/>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0"/>
                  </a:ext>
                </a:extLst>
              </a:tr>
              <a:tr h="219900">
                <a:tc>
                  <a:txBody>
                    <a:bodyPr/>
                    <a:lstStyle/>
                    <a:p>
                      <a:pPr lvl="0" rtl="0">
                        <a:spcBef>
                          <a:spcPts val="0"/>
                        </a:spcBef>
                        <a:buNone/>
                      </a:pPr>
                      <a:r>
                        <a:rPr lang="en" dirty="0"/>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dirty="0"/>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dirty="0"/>
                        <a:t>o]</a:t>
                      </a:r>
                    </a:p>
                  </a:txBody>
                  <a:tcPr marL="91425" marR="91425" marT="91425" marB="91425">
                    <a:solidFill>
                      <a:schemeClr val="lt1"/>
                    </a:solidFill>
                  </a:tcPr>
                </a:tc>
                <a:extLst>
                  <a:ext uri="{0D108BD9-81ED-4DB2-BD59-A6C34878D82A}">
                    <a16:rowId xmlns:a16="http://schemas.microsoft.com/office/drawing/2014/main" val="10001"/>
                  </a:ext>
                </a:extLst>
              </a:tr>
              <a:tr h="219900">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dirty="0"/>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2"/>
                  </a:ext>
                </a:extLst>
              </a:tr>
              <a:tr h="219900">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3"/>
                  </a:ext>
                </a:extLst>
              </a:tr>
              <a:tr h="219900">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dirty="0"/>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4"/>
                  </a:ext>
                </a:extLst>
              </a:tr>
              <a:tr h="219900">
                <a:tc>
                  <a:txBody>
                    <a:bodyPr/>
                    <a:lstStyle/>
                    <a:p>
                      <a:pPr lvl="0" rtl="0">
                        <a:spcBef>
                          <a:spcPts val="0"/>
                        </a:spcBef>
                        <a:buNone/>
                      </a:pPr>
                      <a:r>
                        <a:rPr lang="en" dirty="0"/>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5"/>
                  </a:ext>
                </a:extLst>
              </a:tr>
              <a:tr h="219900">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6"/>
                  </a:ext>
                </a:extLst>
              </a:tr>
              <a:tr h="219900">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dirty="0"/>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7"/>
                  </a:ext>
                </a:extLst>
              </a:tr>
              <a:tr h="219900">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dirty="0"/>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[b</a:t>
                      </a:r>
                    </a:p>
                  </a:txBody>
                  <a:tcPr marL="91425" marR="91425" marT="91425" marB="91425">
                    <a:solidFill>
                      <a:schemeClr val="lt1"/>
                    </a:solidFill>
                  </a:tcPr>
                </a:tc>
                <a:tc>
                  <a:txBody>
                    <a:bodyPr/>
                    <a:lstStyle/>
                    <a:p>
                      <a:pPr lvl="0" rtl="0">
                        <a:spcBef>
                          <a:spcPts val="0"/>
                        </a:spcBef>
                        <a:buNone/>
                      </a:pPr>
                      <a:r>
                        <a:rPr lang="en" dirty="0"/>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dirty="0"/>
                        <a:t>o]</a:t>
                      </a:r>
                    </a:p>
                  </a:txBody>
                  <a:tcPr marL="91425" marR="91425" marT="91425" marB="91425">
                    <a:solidFill>
                      <a:schemeClr val="lt1"/>
                    </a:solidFill>
                  </a:tcPr>
                </a:tc>
                <a:extLst>
                  <a:ext uri="{0D108BD9-81ED-4DB2-BD59-A6C34878D82A}">
                    <a16:rowId xmlns:a16="http://schemas.microsoft.com/office/drawing/2014/main" val="10008"/>
                  </a:ext>
                </a:extLst>
              </a:tr>
            </a:tbl>
          </a:graphicData>
        </a:graphic>
      </p:graphicFrame>
      <p:sp>
        <p:nvSpPr>
          <p:cNvPr id="2" name="Rectangle 1"/>
          <p:cNvSpPr/>
          <p:nvPr/>
        </p:nvSpPr>
        <p:spPr>
          <a:xfrm>
            <a:off x="3482110" y="4551797"/>
            <a:ext cx="5539048" cy="352712"/>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61" name="Shape 461"/>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465" name="Shape 465"/>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466" name="Shape 46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30</a:t>
            </a:fld>
            <a:endParaRPr lang="en"/>
          </a:p>
        </p:txBody>
      </p:sp>
      <p:sp>
        <p:nvSpPr>
          <p:cNvPr id="467" name="Shape 467"/>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6) Conoce tu hardware: Memoria</a:t>
            </a:r>
          </a:p>
        </p:txBody>
      </p:sp>
      <p:sp>
        <p:nvSpPr>
          <p:cNvPr id="11"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8"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9"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20"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21"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2"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6" name="Shape 496"/>
          <p:cNvSpPr txBox="1">
            <a:spLocks noGrp="1"/>
          </p:cNvSpPr>
          <p:nvPr>
            <p:ph type="body" idx="1"/>
          </p:nvPr>
        </p:nvSpPr>
        <p:spPr>
          <a:xfrm>
            <a:off x="1758114" y="680411"/>
            <a:ext cx="7385886" cy="4914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AoS vs SoA (Array of Structs vs Struct of Arrays) (AKA: cache friendly)</a:t>
            </a:r>
          </a:p>
        </p:txBody>
      </p:sp>
      <p:sp>
        <p:nvSpPr>
          <p:cNvPr id="23" name="Shape 453"/>
          <p:cNvSpPr txBox="1"/>
          <p:nvPr/>
        </p:nvSpPr>
        <p:spPr>
          <a:xfrm>
            <a:off x="-6878" y="980941"/>
            <a:ext cx="3901800" cy="3139800"/>
          </a:xfrm>
          <a:prstGeom prst="rect">
            <a:avLst/>
          </a:prstGeom>
          <a:noFill/>
          <a:ln>
            <a:noFill/>
          </a:ln>
        </p:spPr>
        <p:txBody>
          <a:bodyPr lIns="91425" tIns="91425" rIns="91425" bIns="91425" anchor="t" anchorCtr="0">
            <a:noAutofit/>
          </a:bodyPr>
          <a:lstStyle/>
          <a:p>
            <a:pPr lvl="0" rtl="0">
              <a:spcBef>
                <a:spcPts val="0"/>
              </a:spcBef>
              <a:buNone/>
            </a:pPr>
            <a:r>
              <a:rPr lang="en" sz="1300" dirty="0">
                <a:solidFill>
                  <a:schemeClr val="bg1"/>
                </a:solidFill>
                <a:latin typeface="Consolas"/>
                <a:ea typeface="Consolas"/>
                <a:cs typeface="Consolas"/>
                <a:sym typeface="Consolas"/>
              </a:rPr>
              <a:t>struct cell_type{</a:t>
            </a:r>
          </a:p>
          <a:p>
            <a:pPr lvl="0" rtl="0">
              <a:spcBef>
                <a:spcPts val="0"/>
              </a:spcBef>
              <a:buNone/>
            </a:pPr>
            <a:r>
              <a:rPr lang="en" sz="1300" dirty="0">
                <a:solidFill>
                  <a:schemeClr val="bg1"/>
                </a:solidFill>
                <a:latin typeface="Consolas"/>
                <a:ea typeface="Consolas"/>
                <a:cs typeface="Consolas"/>
                <a:sym typeface="Consolas"/>
              </a:rPr>
              <a:t>   checking_box block;</a:t>
            </a:r>
          </a:p>
          <a:p>
            <a:pPr lvl="0"/>
            <a:r>
              <a:rPr lang="en" sz="1300" dirty="0">
                <a:solidFill>
                  <a:schemeClr val="bg1"/>
                </a:solidFill>
                <a:latin typeface="Consolas"/>
                <a:ea typeface="Consolas"/>
                <a:cs typeface="Consolas"/>
                <a:sym typeface="Consolas"/>
              </a:rPr>
              <a:t>   sample_type sample;</a:t>
            </a:r>
          </a:p>
          <a:p>
            <a:pPr lvl="0"/>
            <a:r>
              <a:rPr lang="en" sz="1300" dirty="0">
                <a:solidFill>
                  <a:schemeClr val="bg1"/>
                </a:solidFill>
                <a:latin typeface="Consolas"/>
                <a:ea typeface="Consolas"/>
                <a:cs typeface="Consolas"/>
                <a:sym typeface="Consolas"/>
              </a:rPr>
              <a:t>   other_stuff other;</a:t>
            </a:r>
          </a:p>
          <a:p>
            <a:pPr lvl="0"/>
            <a:r>
              <a:rPr lang="en" sz="1300" dirty="0">
                <a:solidFill>
                  <a:schemeClr val="bg1"/>
                </a:solidFill>
                <a:latin typeface="Consolas"/>
                <a:ea typeface="Consolas"/>
                <a:cs typeface="Consolas"/>
                <a:sym typeface="Consolas"/>
              </a:rPr>
              <a:t>};</a:t>
            </a:r>
          </a:p>
          <a:p>
            <a:pPr lvl="0" rtl="0">
              <a:spcBef>
                <a:spcPts val="0"/>
              </a:spcBef>
              <a:buNone/>
            </a:pPr>
            <a:endParaRPr sz="1300" dirty="0">
              <a:solidFill>
                <a:schemeClr val="bg1"/>
              </a:solidFill>
              <a:latin typeface="Consolas"/>
              <a:ea typeface="Consolas"/>
              <a:cs typeface="Consolas"/>
              <a:sym typeface="Consolas"/>
            </a:endParaRPr>
          </a:p>
          <a:p>
            <a:pPr lvl="0" rtl="0">
              <a:spcBef>
                <a:spcPts val="0"/>
              </a:spcBef>
              <a:buNone/>
            </a:pPr>
            <a:r>
              <a:rPr lang="en" sz="1300" dirty="0">
                <a:solidFill>
                  <a:schemeClr val="bg1"/>
                </a:solidFill>
                <a:latin typeface="Consolas"/>
                <a:ea typeface="Consolas"/>
                <a:cs typeface="Consolas"/>
                <a:sym typeface="Consolas"/>
              </a:rPr>
              <a:t>vector&lt;cell_type&gt; cells;</a:t>
            </a:r>
          </a:p>
          <a:p>
            <a:pPr lvl="0" rtl="0">
              <a:spcBef>
                <a:spcPts val="0"/>
              </a:spcBef>
              <a:buNone/>
            </a:pPr>
            <a:r>
              <a:rPr lang="en" sz="1300" dirty="0">
                <a:solidFill>
                  <a:schemeClr val="bg1"/>
                </a:solidFill>
                <a:latin typeface="Consolas"/>
                <a:ea typeface="Consolas"/>
                <a:cs typeface="Consolas"/>
                <a:sym typeface="Consolas"/>
              </a:rPr>
              <a:t>//------------------------------------</a:t>
            </a:r>
          </a:p>
          <a:p>
            <a:pPr lvl="0" rtl="0">
              <a:spcBef>
                <a:spcPts val="0"/>
              </a:spcBef>
              <a:buNone/>
            </a:pPr>
            <a:endParaRPr sz="1300" dirty="0">
              <a:solidFill>
                <a:schemeClr val="bg1"/>
              </a:solidFill>
              <a:latin typeface="Consolas"/>
              <a:ea typeface="Consolas"/>
              <a:cs typeface="Consolas"/>
              <a:sym typeface="Consolas"/>
            </a:endParaRPr>
          </a:p>
          <a:p>
            <a:pPr lvl="0">
              <a:spcBef>
                <a:spcPts val="0"/>
              </a:spcBef>
              <a:buNone/>
            </a:pPr>
            <a:r>
              <a:rPr lang="en" sz="1300" dirty="0">
                <a:solidFill>
                  <a:schemeClr val="bg1"/>
                </a:solidFill>
                <a:latin typeface="Consolas"/>
                <a:ea typeface="Consolas"/>
                <a:cs typeface="Consolas"/>
                <a:sym typeface="Consolas"/>
              </a:rPr>
              <a:t>point3d point;</a:t>
            </a:r>
          </a:p>
          <a:p>
            <a:pPr lvl="0" rtl="0">
              <a:spcBef>
                <a:spcPts val="0"/>
              </a:spcBef>
              <a:buClr>
                <a:schemeClr val="dk1"/>
              </a:buClr>
              <a:buSzPct val="110000"/>
              <a:buFont typeface="Arial"/>
              <a:buNone/>
            </a:pPr>
            <a:r>
              <a:rPr lang="en" sz="1300" dirty="0">
                <a:solidFill>
                  <a:schemeClr val="bg1"/>
                </a:solidFill>
                <a:latin typeface="Consolas"/>
                <a:ea typeface="Consolas"/>
                <a:cs typeface="Consolas"/>
                <a:sym typeface="Consolas"/>
              </a:rPr>
              <a:t>for(int i=0; i&lt;size; ++i)</a:t>
            </a:r>
          </a:p>
          <a:p>
            <a:pPr lvl="0" rtl="0">
              <a:spcBef>
                <a:spcPts val="0"/>
              </a:spcBef>
              <a:buNone/>
            </a:pPr>
            <a:r>
              <a:rPr lang="en" sz="1300" dirty="0">
                <a:solidFill>
                  <a:schemeClr val="bg1"/>
                </a:solidFill>
                <a:latin typeface="Consolas"/>
                <a:ea typeface="Consolas"/>
                <a:cs typeface="Consolas"/>
                <a:sym typeface="Consolas"/>
              </a:rPr>
              <a:t>{</a:t>
            </a:r>
          </a:p>
          <a:p>
            <a:pPr lvl="0" rtl="0">
              <a:spcBef>
                <a:spcPts val="0"/>
              </a:spcBef>
              <a:buNone/>
            </a:pPr>
            <a:r>
              <a:rPr lang="en" sz="1300" b="1" dirty="0">
                <a:solidFill>
                  <a:schemeClr val="bg1"/>
                </a:solidFill>
                <a:latin typeface="Consolas"/>
                <a:ea typeface="Consolas"/>
                <a:cs typeface="Consolas"/>
                <a:sym typeface="Consolas"/>
              </a:rPr>
              <a:t>   if(cells[i].block.check(point))</a:t>
            </a:r>
          </a:p>
          <a:p>
            <a:pPr lvl="0" rtl="0">
              <a:spcBef>
                <a:spcPts val="0"/>
              </a:spcBef>
              <a:buNone/>
            </a:pPr>
            <a:r>
              <a:rPr lang="en" sz="1300" dirty="0">
                <a:solidFill>
                  <a:schemeClr val="bg1"/>
                </a:solidFill>
                <a:latin typeface="Consolas"/>
                <a:ea typeface="Consolas"/>
                <a:cs typeface="Consolas"/>
                <a:sym typeface="Consolas"/>
              </a:rPr>
              <a:t>   {</a:t>
            </a:r>
          </a:p>
          <a:p>
            <a:pPr lvl="0" rtl="0">
              <a:spcBef>
                <a:spcPts val="0"/>
              </a:spcBef>
              <a:buNone/>
            </a:pPr>
            <a:r>
              <a:rPr lang="en" sz="1300" dirty="0">
                <a:solidFill>
                  <a:schemeClr val="bg1"/>
                </a:solidFill>
                <a:latin typeface="Consolas"/>
                <a:ea typeface="Consolas"/>
                <a:cs typeface="Consolas"/>
                <a:sym typeface="Consolas"/>
              </a:rPr>
              <a:t>      // do important things with cell</a:t>
            </a:r>
          </a:p>
          <a:p>
            <a:pPr lvl="0" rtl="0">
              <a:spcBef>
                <a:spcPts val="0"/>
              </a:spcBef>
              <a:buNone/>
            </a:pPr>
            <a:r>
              <a:rPr lang="en" sz="1300" dirty="0">
                <a:solidFill>
                  <a:schemeClr val="bg1"/>
                </a:solidFill>
                <a:latin typeface="Consolas"/>
                <a:ea typeface="Consolas"/>
                <a:cs typeface="Consolas"/>
                <a:sym typeface="Consolas"/>
              </a:rPr>
              <a:t>   }</a:t>
            </a:r>
          </a:p>
          <a:p>
            <a:pPr lvl="0" rtl="0">
              <a:spcBef>
                <a:spcPts val="0"/>
              </a:spcBef>
              <a:buNone/>
            </a:pPr>
            <a:r>
              <a:rPr lang="en" sz="1300" dirty="0">
                <a:solidFill>
                  <a:schemeClr val="bg1"/>
                </a:solidFill>
                <a:latin typeface="Consolas"/>
                <a:ea typeface="Consolas"/>
                <a:cs typeface="Consolas"/>
                <a:sym typeface="Consolas"/>
              </a:rPr>
              <a:t>}</a:t>
            </a:r>
          </a:p>
        </p:txBody>
      </p:sp>
      <p:sp>
        <p:nvSpPr>
          <p:cNvPr id="27"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24" name="Rectangle 23"/>
          <p:cNvSpPr/>
          <p:nvPr/>
        </p:nvSpPr>
        <p:spPr>
          <a:xfrm>
            <a:off x="0" y="0"/>
            <a:ext cx="9144000" cy="450406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75" name="Shape 475"/>
          <p:cNvGraphicFramePr/>
          <p:nvPr>
            <p:extLst>
              <p:ext uri="{D42A27DB-BD31-4B8C-83A1-F6EECF244321}">
                <p14:modId xmlns:p14="http://schemas.microsoft.com/office/powerpoint/2010/main" val="836709298"/>
              </p:ext>
            </p:extLst>
          </p:nvPr>
        </p:nvGraphicFramePr>
        <p:xfrm>
          <a:off x="3612400" y="1140100"/>
          <a:ext cx="5359900" cy="3565890"/>
        </p:xfrm>
        <a:graphic>
          <a:graphicData uri="http://schemas.openxmlformats.org/drawingml/2006/table">
            <a:tbl>
              <a:tblPr>
                <a:noFill/>
                <a:effectLst>
                  <a:outerShdw blurRad="50800" dist="38100" dir="5400000" algn="t" rotWithShape="0">
                    <a:prstClr val="black">
                      <a:alpha val="40000"/>
                    </a:prstClr>
                  </a:outerShdw>
                </a:effectLst>
                <a:tableStyleId>{2B338345-9443-4A2C-AD3C-90BA8752D4C8}</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82850">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382850">
                  <a:extLst>
                    <a:ext uri="{9D8B030D-6E8A-4147-A177-3AD203B41FA5}">
                      <a16:colId xmlns:a16="http://schemas.microsoft.com/office/drawing/2014/main" val="20004"/>
                    </a:ext>
                  </a:extLst>
                </a:gridCol>
                <a:gridCol w="382850">
                  <a:extLst>
                    <a:ext uri="{9D8B030D-6E8A-4147-A177-3AD203B41FA5}">
                      <a16:colId xmlns:a16="http://schemas.microsoft.com/office/drawing/2014/main" val="20005"/>
                    </a:ext>
                  </a:extLst>
                </a:gridCol>
                <a:gridCol w="382850">
                  <a:extLst>
                    <a:ext uri="{9D8B030D-6E8A-4147-A177-3AD203B41FA5}">
                      <a16:colId xmlns:a16="http://schemas.microsoft.com/office/drawing/2014/main" val="20006"/>
                    </a:ext>
                  </a:extLst>
                </a:gridCol>
                <a:gridCol w="382850">
                  <a:extLst>
                    <a:ext uri="{9D8B030D-6E8A-4147-A177-3AD203B41FA5}">
                      <a16:colId xmlns:a16="http://schemas.microsoft.com/office/drawing/2014/main" val="20007"/>
                    </a:ext>
                  </a:extLst>
                </a:gridCol>
                <a:gridCol w="382850">
                  <a:extLst>
                    <a:ext uri="{9D8B030D-6E8A-4147-A177-3AD203B41FA5}">
                      <a16:colId xmlns:a16="http://schemas.microsoft.com/office/drawing/2014/main" val="20008"/>
                    </a:ext>
                  </a:extLst>
                </a:gridCol>
                <a:gridCol w="382850">
                  <a:extLst>
                    <a:ext uri="{9D8B030D-6E8A-4147-A177-3AD203B41FA5}">
                      <a16:colId xmlns:a16="http://schemas.microsoft.com/office/drawing/2014/main" val="20009"/>
                    </a:ext>
                  </a:extLst>
                </a:gridCol>
                <a:gridCol w="382850">
                  <a:extLst>
                    <a:ext uri="{9D8B030D-6E8A-4147-A177-3AD203B41FA5}">
                      <a16:colId xmlns:a16="http://schemas.microsoft.com/office/drawing/2014/main" val="20010"/>
                    </a:ext>
                  </a:extLst>
                </a:gridCol>
                <a:gridCol w="382850">
                  <a:extLst>
                    <a:ext uri="{9D8B030D-6E8A-4147-A177-3AD203B41FA5}">
                      <a16:colId xmlns:a16="http://schemas.microsoft.com/office/drawing/2014/main" val="20011"/>
                    </a:ext>
                  </a:extLst>
                </a:gridCol>
                <a:gridCol w="382850">
                  <a:extLst>
                    <a:ext uri="{9D8B030D-6E8A-4147-A177-3AD203B41FA5}">
                      <a16:colId xmlns:a16="http://schemas.microsoft.com/office/drawing/2014/main" val="20012"/>
                    </a:ext>
                  </a:extLst>
                </a:gridCol>
                <a:gridCol w="382850">
                  <a:extLst>
                    <a:ext uri="{9D8B030D-6E8A-4147-A177-3AD203B41FA5}">
                      <a16:colId xmlns:a16="http://schemas.microsoft.com/office/drawing/2014/main" val="20013"/>
                    </a:ext>
                  </a:extLst>
                </a:gridCol>
              </a:tblGrid>
              <a:tr h="219900">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0"/>
                  </a:ext>
                </a:extLst>
              </a:tr>
              <a:tr h="219900">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dirty="0">
                          <a:solidFill>
                            <a:srgbClr val="FF0000"/>
                          </a:solidFill>
                        </a:rPr>
                        <a:t>b</a:t>
                      </a:r>
                    </a:p>
                  </a:txBody>
                  <a:tcPr marL="91425" marR="91425" marT="91425" marB="91425">
                    <a:solidFill>
                      <a:schemeClr val="lt1"/>
                    </a:solidFill>
                  </a:tcPr>
                </a:tc>
                <a:tc>
                  <a:txBody>
                    <a:bodyPr/>
                    <a:lstStyle/>
                    <a:p>
                      <a:pPr lvl="0" rtl="0">
                        <a:spcBef>
                          <a:spcPts val="0"/>
                        </a:spcBef>
                        <a:buNone/>
                      </a:pPr>
                      <a:r>
                        <a:rPr lang="en" dirty="0"/>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dirty="0"/>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1"/>
                  </a:ext>
                </a:extLst>
              </a:tr>
              <a:tr h="219900">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2"/>
                  </a:ext>
                </a:extLst>
              </a:tr>
              <a:tr h="219900">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3"/>
                  </a:ext>
                </a:extLst>
              </a:tr>
              <a:tr h="219900">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4"/>
                  </a:ext>
                </a:extLst>
              </a:tr>
              <a:tr h="219900">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5"/>
                  </a:ext>
                </a:extLst>
              </a:tr>
              <a:tr h="219900">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6"/>
                  </a:ext>
                </a:extLst>
              </a:tr>
              <a:tr h="219900">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extLst>
                  <a:ext uri="{0D108BD9-81ED-4DB2-BD59-A6C34878D82A}">
                    <a16:rowId xmlns:a16="http://schemas.microsoft.com/office/drawing/2014/main" val="10007"/>
                  </a:ext>
                </a:extLst>
              </a:tr>
              <a:tr h="219900">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solidFill>
                            <a:srgbClr val="FF0000"/>
                          </a:solidFill>
                        </a:rPr>
                        <a:t>b</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s</a:t>
                      </a:r>
                    </a:p>
                  </a:txBody>
                  <a:tcPr marL="91425" marR="91425" marT="91425" marB="91425">
                    <a:solidFill>
                      <a:schemeClr val="lt1"/>
                    </a:solidFill>
                  </a:tcPr>
                </a:tc>
                <a:tc>
                  <a:txBody>
                    <a:bodyPr/>
                    <a:lstStyle/>
                    <a:p>
                      <a:pPr lvl="0" rtl="0">
                        <a:spcBef>
                          <a:spcPts val="0"/>
                        </a:spcBef>
                        <a:buNone/>
                      </a:pPr>
                      <a:r>
                        <a:rPr lang="en"/>
                        <a:t>o</a:t>
                      </a:r>
                    </a:p>
                  </a:txBody>
                  <a:tcPr marL="91425" marR="91425" marT="91425" marB="91425">
                    <a:solidFill>
                      <a:schemeClr val="lt1"/>
                    </a:solidFill>
                  </a:tcPr>
                </a:tc>
                <a:tc>
                  <a:txBody>
                    <a:bodyPr/>
                    <a:lstStyle/>
                    <a:p>
                      <a:pPr lvl="0" rtl="0">
                        <a:spcBef>
                          <a:spcPts val="0"/>
                        </a:spcBef>
                        <a:buNone/>
                      </a:pPr>
                      <a:r>
                        <a:rPr lang="en" dirty="0"/>
                        <a:t>o]</a:t>
                      </a:r>
                    </a:p>
                  </a:txBody>
                  <a:tcPr marL="91425" marR="91425" marT="91425" marB="91425">
                    <a:solidFill>
                      <a:schemeClr val="lt1"/>
                    </a:solidFill>
                  </a:tcPr>
                </a:tc>
                <a:extLst>
                  <a:ext uri="{0D108BD9-81ED-4DB2-BD59-A6C34878D82A}">
                    <a16:rowId xmlns:a16="http://schemas.microsoft.com/office/drawing/2014/main" val="10008"/>
                  </a:ext>
                </a:extLst>
              </a:tr>
            </a:tbl>
          </a:graphicData>
        </a:graphic>
      </p:graphicFrame>
      <p:sp>
        <p:nvSpPr>
          <p:cNvPr id="26" name="Rectangle 25"/>
          <p:cNvSpPr/>
          <p:nvPr/>
        </p:nvSpPr>
        <p:spPr>
          <a:xfrm>
            <a:off x="3482110" y="4551797"/>
            <a:ext cx="5539048" cy="352712"/>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2" name="Shape 47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476" name="Shape 47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477" name="Shape 47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31</a:t>
            </a:fld>
            <a:endParaRPr lang="en"/>
          </a:p>
        </p:txBody>
      </p:sp>
      <p:sp>
        <p:nvSpPr>
          <p:cNvPr id="478" name="Shape 478"/>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6) Conoce tu hardware: Memoria</a:t>
            </a:r>
          </a:p>
        </p:txBody>
      </p:sp>
      <p:sp>
        <p:nvSpPr>
          <p:cNvPr id="11"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8"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9"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20"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21"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2"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3" name="Shape 453"/>
          <p:cNvSpPr txBox="1"/>
          <p:nvPr/>
        </p:nvSpPr>
        <p:spPr>
          <a:xfrm>
            <a:off x="-6878" y="980941"/>
            <a:ext cx="3901800" cy="3139800"/>
          </a:xfrm>
          <a:prstGeom prst="rect">
            <a:avLst/>
          </a:prstGeom>
          <a:noFill/>
          <a:ln>
            <a:noFill/>
          </a:ln>
        </p:spPr>
        <p:txBody>
          <a:bodyPr lIns="91425" tIns="91425" rIns="91425" bIns="91425" anchor="t" anchorCtr="0">
            <a:noAutofit/>
          </a:bodyPr>
          <a:lstStyle/>
          <a:p>
            <a:pPr lvl="0" rtl="0">
              <a:spcBef>
                <a:spcPts val="0"/>
              </a:spcBef>
              <a:buNone/>
            </a:pPr>
            <a:r>
              <a:rPr lang="en" sz="1300" dirty="0">
                <a:solidFill>
                  <a:schemeClr val="bg1"/>
                </a:solidFill>
                <a:latin typeface="Consolas"/>
                <a:ea typeface="Consolas"/>
                <a:cs typeface="Consolas"/>
                <a:sym typeface="Consolas"/>
              </a:rPr>
              <a:t>struct cell_type{</a:t>
            </a:r>
          </a:p>
          <a:p>
            <a:pPr lvl="0" rtl="0">
              <a:spcBef>
                <a:spcPts val="0"/>
              </a:spcBef>
              <a:buNone/>
            </a:pPr>
            <a:r>
              <a:rPr lang="en" sz="1300" dirty="0">
                <a:solidFill>
                  <a:srgbClr val="FF9B9B"/>
                </a:solidFill>
                <a:latin typeface="Consolas"/>
                <a:ea typeface="Consolas"/>
                <a:cs typeface="Consolas"/>
                <a:sym typeface="Consolas"/>
              </a:rPr>
              <a:t>   checking_box block;</a:t>
            </a:r>
          </a:p>
          <a:p>
            <a:pPr lvl="0"/>
            <a:r>
              <a:rPr lang="en" sz="1300" dirty="0">
                <a:solidFill>
                  <a:schemeClr val="bg1"/>
                </a:solidFill>
                <a:latin typeface="Consolas"/>
                <a:ea typeface="Consolas"/>
                <a:cs typeface="Consolas"/>
                <a:sym typeface="Consolas"/>
              </a:rPr>
              <a:t>   sample_type sample;</a:t>
            </a:r>
          </a:p>
          <a:p>
            <a:pPr lvl="0"/>
            <a:r>
              <a:rPr lang="en" sz="1300" dirty="0">
                <a:solidFill>
                  <a:schemeClr val="bg1"/>
                </a:solidFill>
                <a:latin typeface="Consolas"/>
                <a:ea typeface="Consolas"/>
                <a:cs typeface="Consolas"/>
                <a:sym typeface="Consolas"/>
              </a:rPr>
              <a:t>   other_stuff other;</a:t>
            </a:r>
          </a:p>
          <a:p>
            <a:pPr lvl="0"/>
            <a:r>
              <a:rPr lang="en" sz="1300" dirty="0">
                <a:solidFill>
                  <a:schemeClr val="bg1"/>
                </a:solidFill>
                <a:latin typeface="Consolas"/>
                <a:ea typeface="Consolas"/>
                <a:cs typeface="Consolas"/>
                <a:sym typeface="Consolas"/>
              </a:rPr>
              <a:t>};</a:t>
            </a:r>
          </a:p>
          <a:p>
            <a:pPr lvl="0" rtl="0">
              <a:spcBef>
                <a:spcPts val="0"/>
              </a:spcBef>
              <a:buNone/>
            </a:pPr>
            <a:endParaRPr sz="1300" dirty="0">
              <a:solidFill>
                <a:schemeClr val="bg1"/>
              </a:solidFill>
              <a:latin typeface="Consolas"/>
              <a:ea typeface="Consolas"/>
              <a:cs typeface="Consolas"/>
              <a:sym typeface="Consolas"/>
            </a:endParaRPr>
          </a:p>
          <a:p>
            <a:pPr lvl="0" rtl="0">
              <a:spcBef>
                <a:spcPts val="0"/>
              </a:spcBef>
              <a:buNone/>
            </a:pPr>
            <a:r>
              <a:rPr lang="en" sz="1300" dirty="0">
                <a:solidFill>
                  <a:schemeClr val="bg1"/>
                </a:solidFill>
                <a:latin typeface="Consolas"/>
                <a:ea typeface="Consolas"/>
                <a:cs typeface="Consolas"/>
                <a:sym typeface="Consolas"/>
              </a:rPr>
              <a:t>vector&lt;cell_type&gt; cells;</a:t>
            </a:r>
          </a:p>
          <a:p>
            <a:pPr lvl="0" rtl="0">
              <a:spcBef>
                <a:spcPts val="0"/>
              </a:spcBef>
              <a:buNone/>
            </a:pPr>
            <a:r>
              <a:rPr lang="en" sz="1300" dirty="0">
                <a:solidFill>
                  <a:schemeClr val="bg1"/>
                </a:solidFill>
                <a:latin typeface="Consolas"/>
                <a:ea typeface="Consolas"/>
                <a:cs typeface="Consolas"/>
                <a:sym typeface="Consolas"/>
              </a:rPr>
              <a:t>//------------------------------------</a:t>
            </a:r>
          </a:p>
          <a:p>
            <a:pPr lvl="0" rtl="0">
              <a:spcBef>
                <a:spcPts val="0"/>
              </a:spcBef>
              <a:buNone/>
            </a:pPr>
            <a:endParaRPr sz="1300" dirty="0">
              <a:solidFill>
                <a:schemeClr val="bg1"/>
              </a:solidFill>
              <a:latin typeface="Consolas"/>
              <a:ea typeface="Consolas"/>
              <a:cs typeface="Consolas"/>
              <a:sym typeface="Consolas"/>
            </a:endParaRPr>
          </a:p>
          <a:p>
            <a:pPr lvl="0">
              <a:spcBef>
                <a:spcPts val="0"/>
              </a:spcBef>
              <a:buNone/>
            </a:pPr>
            <a:r>
              <a:rPr lang="en" sz="1300" dirty="0">
                <a:solidFill>
                  <a:schemeClr val="bg1"/>
                </a:solidFill>
                <a:latin typeface="Consolas"/>
                <a:ea typeface="Consolas"/>
                <a:cs typeface="Consolas"/>
                <a:sym typeface="Consolas"/>
              </a:rPr>
              <a:t>point3d point;</a:t>
            </a:r>
          </a:p>
          <a:p>
            <a:pPr lvl="0" rtl="0">
              <a:spcBef>
                <a:spcPts val="0"/>
              </a:spcBef>
              <a:buClr>
                <a:schemeClr val="dk1"/>
              </a:buClr>
              <a:buSzPct val="110000"/>
              <a:buFont typeface="Arial"/>
              <a:buNone/>
            </a:pPr>
            <a:r>
              <a:rPr lang="en" sz="1300" dirty="0">
                <a:solidFill>
                  <a:schemeClr val="bg1"/>
                </a:solidFill>
                <a:latin typeface="Consolas"/>
                <a:ea typeface="Consolas"/>
                <a:cs typeface="Consolas"/>
                <a:sym typeface="Consolas"/>
              </a:rPr>
              <a:t>for(int i=0; i&lt;size; ++i)</a:t>
            </a:r>
          </a:p>
          <a:p>
            <a:pPr lvl="0" rtl="0">
              <a:spcBef>
                <a:spcPts val="0"/>
              </a:spcBef>
              <a:buNone/>
            </a:pPr>
            <a:r>
              <a:rPr lang="en" sz="1300" dirty="0">
                <a:solidFill>
                  <a:schemeClr val="bg1"/>
                </a:solidFill>
                <a:latin typeface="Consolas"/>
                <a:ea typeface="Consolas"/>
                <a:cs typeface="Consolas"/>
                <a:sym typeface="Consolas"/>
              </a:rPr>
              <a:t>{</a:t>
            </a:r>
          </a:p>
          <a:p>
            <a:pPr lvl="0" rtl="0">
              <a:spcBef>
                <a:spcPts val="0"/>
              </a:spcBef>
              <a:buNone/>
            </a:pPr>
            <a:r>
              <a:rPr lang="en" sz="1300" b="1" dirty="0">
                <a:solidFill>
                  <a:schemeClr val="bg1"/>
                </a:solidFill>
                <a:latin typeface="Consolas"/>
                <a:ea typeface="Consolas"/>
                <a:cs typeface="Consolas"/>
                <a:sym typeface="Consolas"/>
              </a:rPr>
              <a:t>   if(cells[i].block.check(point))</a:t>
            </a:r>
          </a:p>
          <a:p>
            <a:pPr lvl="0" rtl="0">
              <a:spcBef>
                <a:spcPts val="0"/>
              </a:spcBef>
              <a:buNone/>
            </a:pPr>
            <a:r>
              <a:rPr lang="en" sz="1300" dirty="0">
                <a:solidFill>
                  <a:schemeClr val="bg1"/>
                </a:solidFill>
                <a:latin typeface="Consolas"/>
                <a:ea typeface="Consolas"/>
                <a:cs typeface="Consolas"/>
                <a:sym typeface="Consolas"/>
              </a:rPr>
              <a:t>   {</a:t>
            </a:r>
          </a:p>
          <a:p>
            <a:pPr lvl="0" rtl="0">
              <a:spcBef>
                <a:spcPts val="0"/>
              </a:spcBef>
              <a:buNone/>
            </a:pPr>
            <a:r>
              <a:rPr lang="en" sz="1300" dirty="0">
                <a:solidFill>
                  <a:schemeClr val="tx2">
                    <a:lumMod val="50000"/>
                  </a:schemeClr>
                </a:solidFill>
                <a:latin typeface="Consolas"/>
                <a:ea typeface="Consolas"/>
                <a:cs typeface="Consolas"/>
                <a:sym typeface="Consolas"/>
              </a:rPr>
              <a:t>      // do important things with cell</a:t>
            </a:r>
          </a:p>
          <a:p>
            <a:pPr lvl="0" rtl="0">
              <a:spcBef>
                <a:spcPts val="0"/>
              </a:spcBef>
              <a:buNone/>
            </a:pPr>
            <a:r>
              <a:rPr lang="en" sz="1300" dirty="0">
                <a:solidFill>
                  <a:schemeClr val="bg1"/>
                </a:solidFill>
                <a:latin typeface="Consolas"/>
                <a:ea typeface="Consolas"/>
                <a:cs typeface="Consolas"/>
                <a:sym typeface="Consolas"/>
              </a:rPr>
              <a:t>   }</a:t>
            </a:r>
          </a:p>
          <a:p>
            <a:pPr lvl="0" rtl="0">
              <a:spcBef>
                <a:spcPts val="0"/>
              </a:spcBef>
              <a:buNone/>
            </a:pPr>
            <a:r>
              <a:rPr lang="en" sz="1300" dirty="0">
                <a:solidFill>
                  <a:schemeClr val="bg1"/>
                </a:solidFill>
                <a:latin typeface="Consolas"/>
                <a:ea typeface="Consolas"/>
                <a:cs typeface="Consolas"/>
                <a:sym typeface="Consolas"/>
              </a:rPr>
              <a:t>}</a:t>
            </a:r>
          </a:p>
        </p:txBody>
      </p:sp>
      <p:sp>
        <p:nvSpPr>
          <p:cNvPr id="25" name="Shape 496"/>
          <p:cNvSpPr txBox="1">
            <a:spLocks/>
          </p:cNvSpPr>
          <p:nvPr/>
        </p:nvSpPr>
        <p:spPr>
          <a:xfrm>
            <a:off x="1758114" y="680411"/>
            <a:ext cx="7385886" cy="4914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9pPr>
          </a:lstStyle>
          <a:p>
            <a:r>
              <a:rPr lang="en-US" dirty="0" err="1">
                <a:solidFill>
                  <a:schemeClr val="bg1"/>
                </a:solidFill>
              </a:rPr>
              <a:t>AoS</a:t>
            </a:r>
            <a:r>
              <a:rPr lang="en-US" dirty="0">
                <a:solidFill>
                  <a:schemeClr val="bg1"/>
                </a:solidFill>
              </a:rPr>
              <a:t> vs </a:t>
            </a:r>
            <a:r>
              <a:rPr lang="en-US" dirty="0" err="1">
                <a:solidFill>
                  <a:schemeClr val="bg1"/>
                </a:solidFill>
              </a:rPr>
              <a:t>SoA</a:t>
            </a:r>
            <a:r>
              <a:rPr lang="en-US" dirty="0">
                <a:solidFill>
                  <a:schemeClr val="bg1"/>
                </a:solidFill>
              </a:rPr>
              <a:t> (Array of Structs vs Struct of Arrays) (AKA: cache friendly)</a:t>
            </a:r>
          </a:p>
        </p:txBody>
      </p:sp>
      <p:sp>
        <p:nvSpPr>
          <p:cNvPr id="27"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19"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2" name="Rectangle 21"/>
          <p:cNvSpPr/>
          <p:nvPr/>
        </p:nvSpPr>
        <p:spPr>
          <a:xfrm>
            <a:off x="0" y="0"/>
            <a:ext cx="9144000" cy="450406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Shape 483"/>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485" name="Shape 485"/>
          <p:cNvSpPr txBox="1"/>
          <p:nvPr/>
        </p:nvSpPr>
        <p:spPr>
          <a:xfrm>
            <a:off x="4683852" y="1018516"/>
            <a:ext cx="3901800" cy="3482757"/>
          </a:xfrm>
          <a:prstGeom prst="rect">
            <a:avLst/>
          </a:prstGeom>
          <a:noFill/>
          <a:ln>
            <a:noFill/>
          </a:ln>
        </p:spPr>
        <p:txBody>
          <a:bodyPr lIns="91425" tIns="91425" rIns="91425" bIns="91425" anchor="t" anchorCtr="0">
            <a:noAutofit/>
          </a:bodyPr>
          <a:lstStyle/>
          <a:p>
            <a:pPr lvl="0" rtl="0">
              <a:spcBef>
                <a:spcPts val="0"/>
              </a:spcBef>
              <a:buNone/>
            </a:pPr>
            <a:r>
              <a:rPr lang="en" sz="1300" dirty="0">
                <a:solidFill>
                  <a:schemeClr val="bg1"/>
                </a:solidFill>
                <a:latin typeface="Consolas"/>
                <a:ea typeface="Consolas"/>
                <a:cs typeface="Consolas"/>
                <a:sym typeface="Consolas"/>
              </a:rPr>
              <a:t>struct cell_type{</a:t>
            </a:r>
          </a:p>
          <a:p>
            <a:pPr lvl="0" rtl="0">
              <a:spcBef>
                <a:spcPts val="0"/>
              </a:spcBef>
              <a:buNone/>
            </a:pPr>
            <a:r>
              <a:rPr lang="en" sz="1300" dirty="0">
                <a:solidFill>
                  <a:schemeClr val="bg1"/>
                </a:solidFill>
                <a:latin typeface="Consolas"/>
                <a:ea typeface="Consolas"/>
                <a:cs typeface="Consolas"/>
                <a:sym typeface="Consolas"/>
              </a:rPr>
              <a:t>   sample_type sample;</a:t>
            </a:r>
          </a:p>
          <a:p>
            <a:pPr lvl="0" rtl="0">
              <a:spcBef>
                <a:spcPts val="0"/>
              </a:spcBef>
              <a:buNone/>
            </a:pPr>
            <a:r>
              <a:rPr lang="en" sz="1300" dirty="0">
                <a:solidFill>
                  <a:schemeClr val="bg1"/>
                </a:solidFill>
                <a:latin typeface="Consolas"/>
                <a:ea typeface="Consolas"/>
                <a:cs typeface="Consolas"/>
                <a:sym typeface="Consolas"/>
              </a:rPr>
              <a:t>   other_stuff other;</a:t>
            </a:r>
          </a:p>
          <a:p>
            <a:pPr lvl="0" rtl="0">
              <a:spcBef>
                <a:spcPts val="0"/>
              </a:spcBef>
              <a:buNone/>
            </a:pPr>
            <a:r>
              <a:rPr lang="en" sz="1300" dirty="0">
                <a:solidFill>
                  <a:schemeClr val="bg1"/>
                </a:solidFill>
                <a:latin typeface="Consolas"/>
                <a:ea typeface="Consolas"/>
                <a:cs typeface="Consolas"/>
                <a:sym typeface="Consolas"/>
              </a:rPr>
              <a:t>};</a:t>
            </a:r>
            <a:endParaRPr sz="1300" dirty="0">
              <a:solidFill>
                <a:schemeClr val="bg1"/>
              </a:solidFill>
              <a:latin typeface="Consolas"/>
              <a:ea typeface="Consolas"/>
              <a:cs typeface="Consolas"/>
              <a:sym typeface="Consolas"/>
            </a:endParaRPr>
          </a:p>
          <a:p>
            <a:pPr lvl="0">
              <a:spcBef>
                <a:spcPts val="0"/>
              </a:spcBef>
              <a:buClr>
                <a:schemeClr val="dk1"/>
              </a:buClr>
              <a:buSzPct val="110000"/>
              <a:buFont typeface="Arial"/>
              <a:buNone/>
            </a:pPr>
            <a:r>
              <a:rPr lang="en" sz="1300" b="1" dirty="0">
                <a:solidFill>
                  <a:srgbClr val="FF9B9B"/>
                </a:solidFill>
                <a:latin typeface="Consolas"/>
                <a:ea typeface="Consolas"/>
                <a:cs typeface="Consolas"/>
                <a:sym typeface="Consolas"/>
              </a:rPr>
              <a:t>vector&lt;checking_box&gt; blocks;</a:t>
            </a:r>
          </a:p>
          <a:p>
            <a:pPr lvl="0" rtl="0">
              <a:spcBef>
                <a:spcPts val="0"/>
              </a:spcBef>
              <a:buNone/>
            </a:pPr>
            <a:r>
              <a:rPr lang="en" sz="1300" dirty="0">
                <a:solidFill>
                  <a:schemeClr val="bg1"/>
                </a:solidFill>
                <a:latin typeface="Consolas"/>
                <a:ea typeface="Consolas"/>
                <a:cs typeface="Consolas"/>
                <a:sym typeface="Consolas"/>
              </a:rPr>
              <a:t>vector&lt;cell_type&gt; cells;</a:t>
            </a:r>
          </a:p>
          <a:p>
            <a:pPr lvl="0" rtl="0">
              <a:spcBef>
                <a:spcPts val="0"/>
              </a:spcBef>
              <a:buNone/>
            </a:pPr>
            <a:r>
              <a:rPr lang="en" sz="1300" dirty="0">
                <a:solidFill>
                  <a:schemeClr val="bg1"/>
                </a:solidFill>
                <a:latin typeface="Consolas"/>
                <a:ea typeface="Consolas"/>
                <a:cs typeface="Consolas"/>
                <a:sym typeface="Consolas"/>
              </a:rPr>
              <a:t>//------------------------------------</a:t>
            </a:r>
            <a:endParaRPr sz="1300" dirty="0">
              <a:solidFill>
                <a:schemeClr val="bg1"/>
              </a:solidFill>
              <a:latin typeface="Consolas"/>
              <a:ea typeface="Consolas"/>
              <a:cs typeface="Consolas"/>
              <a:sym typeface="Consolas"/>
            </a:endParaRPr>
          </a:p>
          <a:p>
            <a:pPr lvl="0" rtl="0">
              <a:spcBef>
                <a:spcPts val="0"/>
              </a:spcBef>
              <a:buNone/>
            </a:pPr>
            <a:r>
              <a:rPr lang="en" sz="1300" dirty="0">
                <a:solidFill>
                  <a:schemeClr val="bg1"/>
                </a:solidFill>
                <a:latin typeface="Consolas"/>
                <a:ea typeface="Consolas"/>
                <a:cs typeface="Consolas"/>
                <a:sym typeface="Consolas"/>
              </a:rPr>
              <a:t>point3d point;</a:t>
            </a:r>
          </a:p>
          <a:p>
            <a:pPr lvl="0" rtl="0">
              <a:spcBef>
                <a:spcPts val="0"/>
              </a:spcBef>
              <a:buNone/>
            </a:pPr>
            <a:r>
              <a:rPr lang="en" sz="1300" dirty="0">
                <a:solidFill>
                  <a:schemeClr val="bg1"/>
                </a:solidFill>
                <a:latin typeface="Consolas"/>
                <a:ea typeface="Consolas"/>
                <a:cs typeface="Consolas"/>
                <a:sym typeface="Consolas"/>
              </a:rPr>
              <a:t>for(int i=0; i&lt;size; ++i)</a:t>
            </a:r>
          </a:p>
          <a:p>
            <a:pPr lvl="0" rtl="0">
              <a:spcBef>
                <a:spcPts val="0"/>
              </a:spcBef>
              <a:buNone/>
            </a:pPr>
            <a:r>
              <a:rPr lang="en" sz="1300" dirty="0">
                <a:solidFill>
                  <a:schemeClr val="bg1"/>
                </a:solidFill>
                <a:latin typeface="Consolas"/>
                <a:ea typeface="Consolas"/>
                <a:cs typeface="Consolas"/>
                <a:sym typeface="Consolas"/>
              </a:rPr>
              <a:t>{</a:t>
            </a:r>
          </a:p>
          <a:p>
            <a:pPr lvl="0"/>
            <a:r>
              <a:rPr lang="en" sz="1300" dirty="0">
                <a:solidFill>
                  <a:schemeClr val="bg1"/>
                </a:solidFill>
                <a:latin typeface="Consolas"/>
                <a:ea typeface="Consolas"/>
                <a:cs typeface="Consolas"/>
                <a:sym typeface="Consolas"/>
              </a:rPr>
              <a:t>   if(</a:t>
            </a:r>
            <a:r>
              <a:rPr lang="en" sz="1300" b="1" dirty="0">
                <a:solidFill>
                  <a:srgbClr val="FF9B9B"/>
                </a:solidFill>
                <a:latin typeface="Consolas"/>
                <a:ea typeface="Consolas"/>
                <a:cs typeface="Consolas"/>
                <a:sym typeface="Consolas"/>
              </a:rPr>
              <a:t>blocks</a:t>
            </a:r>
            <a:r>
              <a:rPr lang="en" sz="1300" dirty="0">
                <a:solidFill>
                  <a:schemeClr val="bg1"/>
                </a:solidFill>
                <a:latin typeface="Consolas"/>
                <a:ea typeface="Consolas"/>
                <a:cs typeface="Consolas"/>
                <a:sym typeface="Consolas"/>
              </a:rPr>
              <a:t>[i].check(point))</a:t>
            </a:r>
          </a:p>
          <a:p>
            <a:pPr lvl="0"/>
            <a:r>
              <a:rPr lang="en" sz="1300" dirty="0">
                <a:solidFill>
                  <a:schemeClr val="bg1"/>
                </a:solidFill>
                <a:latin typeface="Consolas"/>
                <a:ea typeface="Consolas"/>
                <a:cs typeface="Consolas"/>
                <a:sym typeface="Consolas"/>
              </a:rPr>
              <a:t>   {</a:t>
            </a:r>
          </a:p>
          <a:p>
            <a:pPr lvl="0"/>
            <a:r>
              <a:rPr lang="en" sz="1300" b="1" dirty="0">
                <a:solidFill>
                  <a:srgbClr val="FF9B9B"/>
                </a:solidFill>
                <a:latin typeface="Consolas"/>
                <a:ea typeface="Consolas"/>
                <a:cs typeface="Consolas"/>
                <a:sym typeface="Consolas"/>
              </a:rPr>
              <a:t>      auto&amp; cell = cells[i];</a:t>
            </a:r>
          </a:p>
          <a:p>
            <a:pPr lvl="0"/>
            <a:r>
              <a:rPr lang="en" sz="1300" dirty="0">
                <a:solidFill>
                  <a:schemeClr val="bg1"/>
                </a:solidFill>
                <a:latin typeface="Consolas"/>
                <a:ea typeface="Consolas"/>
                <a:cs typeface="Consolas"/>
                <a:sym typeface="Consolas"/>
              </a:rPr>
              <a:t>      // do important things with cell</a:t>
            </a:r>
          </a:p>
          <a:p>
            <a:pPr lvl="0"/>
            <a:r>
              <a:rPr lang="en" sz="1300" dirty="0">
                <a:solidFill>
                  <a:schemeClr val="bg1"/>
                </a:solidFill>
                <a:latin typeface="Consolas"/>
                <a:ea typeface="Consolas"/>
                <a:cs typeface="Consolas"/>
                <a:sym typeface="Consolas"/>
              </a:rPr>
              <a:t>   }</a:t>
            </a:r>
          </a:p>
          <a:p>
            <a:pPr lvl="0" rtl="0">
              <a:spcBef>
                <a:spcPts val="0"/>
              </a:spcBef>
              <a:buNone/>
            </a:pPr>
            <a:r>
              <a:rPr lang="en" sz="1300" dirty="0">
                <a:solidFill>
                  <a:schemeClr val="bg1"/>
                </a:solidFill>
                <a:latin typeface="Consolas"/>
                <a:ea typeface="Consolas"/>
                <a:cs typeface="Consolas"/>
                <a:sym typeface="Consolas"/>
              </a:rPr>
              <a:t>}</a:t>
            </a:r>
          </a:p>
        </p:txBody>
      </p:sp>
      <p:sp>
        <p:nvSpPr>
          <p:cNvPr id="486"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487" name="Shape 48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32</a:t>
            </a:fld>
            <a:endParaRPr lang="en"/>
          </a:p>
        </p:txBody>
      </p:sp>
      <p:sp>
        <p:nvSpPr>
          <p:cNvPr id="488" name="Shape 488"/>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6) Conoce tu hardware: Memoria</a:t>
            </a:r>
          </a:p>
        </p:txBody>
      </p:sp>
      <p:sp>
        <p:nvSpPr>
          <p:cNvPr id="489" name="Shape 489"/>
          <p:cNvSpPr txBox="1"/>
          <p:nvPr/>
        </p:nvSpPr>
        <p:spPr>
          <a:xfrm>
            <a:off x="311700" y="1021311"/>
            <a:ext cx="3901800" cy="3482756"/>
          </a:xfrm>
          <a:prstGeom prst="rect">
            <a:avLst/>
          </a:prstGeom>
          <a:noFill/>
          <a:ln>
            <a:noFill/>
          </a:ln>
        </p:spPr>
        <p:txBody>
          <a:bodyPr lIns="91425" tIns="91425" rIns="91425" bIns="91425" anchor="t" anchorCtr="0">
            <a:noAutofit/>
          </a:bodyPr>
          <a:lstStyle/>
          <a:p>
            <a:pPr lvl="0" rtl="0">
              <a:spcBef>
                <a:spcPts val="0"/>
              </a:spcBef>
              <a:buNone/>
            </a:pPr>
            <a:r>
              <a:rPr lang="en" sz="1300" dirty="0">
                <a:solidFill>
                  <a:schemeClr val="bg1"/>
                </a:solidFill>
                <a:latin typeface="Consolas"/>
                <a:ea typeface="Consolas"/>
                <a:cs typeface="Consolas"/>
                <a:sym typeface="Consolas"/>
              </a:rPr>
              <a:t>struct cell_type{</a:t>
            </a:r>
          </a:p>
          <a:p>
            <a:pPr lvl="0" rtl="0">
              <a:spcBef>
                <a:spcPts val="0"/>
              </a:spcBef>
              <a:buNone/>
            </a:pPr>
            <a:r>
              <a:rPr lang="en" sz="1300" b="1" dirty="0">
                <a:solidFill>
                  <a:schemeClr val="bg1"/>
                </a:solidFill>
                <a:latin typeface="Consolas"/>
                <a:ea typeface="Consolas"/>
                <a:cs typeface="Consolas"/>
                <a:sym typeface="Consolas"/>
              </a:rPr>
              <a:t>   </a:t>
            </a:r>
            <a:r>
              <a:rPr lang="en" sz="1300" dirty="0">
                <a:solidFill>
                  <a:srgbClr val="FF9B9B"/>
                </a:solidFill>
                <a:latin typeface="Consolas"/>
                <a:ea typeface="Consolas"/>
                <a:cs typeface="Consolas"/>
                <a:sym typeface="Consolas"/>
              </a:rPr>
              <a:t>checking_box block;</a:t>
            </a:r>
          </a:p>
          <a:p>
            <a:pPr lvl="0"/>
            <a:r>
              <a:rPr lang="en" sz="1300" dirty="0">
                <a:solidFill>
                  <a:schemeClr val="bg1"/>
                </a:solidFill>
                <a:latin typeface="Consolas"/>
                <a:ea typeface="Consolas"/>
                <a:cs typeface="Consolas"/>
                <a:sym typeface="Consolas"/>
              </a:rPr>
              <a:t>   sample_type sample;</a:t>
            </a:r>
            <a:endParaRPr lang="en" dirty="0">
              <a:solidFill>
                <a:schemeClr val="bg1"/>
              </a:solidFill>
              <a:latin typeface="Consolas"/>
              <a:ea typeface="Consolas"/>
              <a:cs typeface="Consolas"/>
              <a:sym typeface="Consolas"/>
            </a:endParaRPr>
          </a:p>
          <a:p>
            <a:pPr lvl="0"/>
            <a:r>
              <a:rPr lang="en" dirty="0">
                <a:solidFill>
                  <a:schemeClr val="bg1"/>
                </a:solidFill>
                <a:latin typeface="Consolas"/>
                <a:ea typeface="Consolas"/>
                <a:cs typeface="Consolas"/>
                <a:sym typeface="Consolas"/>
              </a:rPr>
              <a:t>   other_stuff other;</a:t>
            </a:r>
          </a:p>
          <a:p>
            <a:pPr lvl="0"/>
            <a:r>
              <a:rPr lang="en" sz="1300" dirty="0">
                <a:solidFill>
                  <a:schemeClr val="bg1"/>
                </a:solidFill>
                <a:latin typeface="Consolas"/>
                <a:ea typeface="Consolas"/>
                <a:cs typeface="Consolas"/>
                <a:sym typeface="Consolas"/>
              </a:rPr>
              <a:t>};</a:t>
            </a:r>
            <a:endParaRPr sz="1300" dirty="0">
              <a:solidFill>
                <a:schemeClr val="bg1"/>
              </a:solidFill>
              <a:latin typeface="Consolas"/>
              <a:ea typeface="Consolas"/>
              <a:cs typeface="Consolas"/>
              <a:sym typeface="Consolas"/>
            </a:endParaRPr>
          </a:p>
          <a:p>
            <a:pPr lvl="0" rtl="0">
              <a:spcBef>
                <a:spcPts val="0"/>
              </a:spcBef>
              <a:buNone/>
            </a:pPr>
            <a:r>
              <a:rPr lang="en" sz="1300" dirty="0">
                <a:solidFill>
                  <a:schemeClr val="bg1"/>
                </a:solidFill>
                <a:latin typeface="Consolas"/>
                <a:ea typeface="Consolas"/>
                <a:cs typeface="Consolas"/>
                <a:sym typeface="Consolas"/>
              </a:rPr>
              <a:t>vector&lt;cell_type&gt; cells;</a:t>
            </a:r>
          </a:p>
          <a:p>
            <a:pPr lvl="0" rtl="0">
              <a:spcBef>
                <a:spcPts val="0"/>
              </a:spcBef>
              <a:buNone/>
            </a:pPr>
            <a:r>
              <a:rPr lang="en" sz="1300" dirty="0">
                <a:solidFill>
                  <a:schemeClr val="bg1"/>
                </a:solidFill>
                <a:latin typeface="Consolas"/>
                <a:ea typeface="Consolas"/>
                <a:cs typeface="Consolas"/>
                <a:sym typeface="Consolas"/>
              </a:rPr>
              <a:t>//------------------------------------</a:t>
            </a:r>
          </a:p>
          <a:p>
            <a:pPr lvl="0" rtl="0">
              <a:spcBef>
                <a:spcPts val="0"/>
              </a:spcBef>
              <a:buNone/>
            </a:pPr>
            <a:r>
              <a:rPr lang="en" sz="1300" dirty="0">
                <a:solidFill>
                  <a:schemeClr val="bg1"/>
                </a:solidFill>
                <a:latin typeface="Consolas"/>
                <a:ea typeface="Consolas"/>
                <a:cs typeface="Consolas"/>
                <a:sym typeface="Consolas"/>
              </a:rPr>
              <a:t>point3d point;</a:t>
            </a:r>
          </a:p>
          <a:p>
            <a:pPr lvl="0" rtl="0">
              <a:spcBef>
                <a:spcPts val="0"/>
              </a:spcBef>
              <a:buNone/>
            </a:pPr>
            <a:r>
              <a:rPr lang="en" sz="1300" dirty="0">
                <a:solidFill>
                  <a:schemeClr val="bg1"/>
                </a:solidFill>
                <a:latin typeface="Consolas"/>
                <a:ea typeface="Consolas"/>
                <a:cs typeface="Consolas"/>
                <a:sym typeface="Consolas"/>
              </a:rPr>
              <a:t>for(int i=0; i&lt;size; ++i)</a:t>
            </a:r>
          </a:p>
          <a:p>
            <a:pPr lvl="0" rtl="0">
              <a:spcBef>
                <a:spcPts val="0"/>
              </a:spcBef>
              <a:buNone/>
            </a:pPr>
            <a:r>
              <a:rPr lang="en" sz="1300" dirty="0">
                <a:solidFill>
                  <a:schemeClr val="bg1"/>
                </a:solidFill>
                <a:latin typeface="Consolas"/>
                <a:ea typeface="Consolas"/>
                <a:cs typeface="Consolas"/>
                <a:sym typeface="Consolas"/>
              </a:rPr>
              <a:t>{</a:t>
            </a:r>
          </a:p>
          <a:p>
            <a:pPr lvl="0"/>
            <a:r>
              <a:rPr lang="en" sz="1300" dirty="0">
                <a:solidFill>
                  <a:schemeClr val="bg1"/>
                </a:solidFill>
                <a:latin typeface="Consolas"/>
                <a:ea typeface="Consolas"/>
                <a:cs typeface="Consolas"/>
                <a:sym typeface="Consolas"/>
              </a:rPr>
              <a:t>   if(cells[i].block.check(point))</a:t>
            </a:r>
          </a:p>
          <a:p>
            <a:pPr lvl="0"/>
            <a:r>
              <a:rPr lang="en" sz="1300" dirty="0">
                <a:solidFill>
                  <a:schemeClr val="bg1"/>
                </a:solidFill>
                <a:latin typeface="Consolas"/>
                <a:ea typeface="Consolas"/>
                <a:cs typeface="Consolas"/>
                <a:sym typeface="Consolas"/>
              </a:rPr>
              <a:t>   {</a:t>
            </a:r>
          </a:p>
          <a:p>
            <a:pPr lvl="0"/>
            <a:r>
              <a:rPr lang="en" sz="1300" dirty="0">
                <a:solidFill>
                  <a:schemeClr val="bg1"/>
                </a:solidFill>
                <a:latin typeface="Consolas"/>
                <a:ea typeface="Consolas"/>
                <a:cs typeface="Consolas"/>
                <a:sym typeface="Consolas"/>
              </a:rPr>
              <a:t>      // do important things with cells        </a:t>
            </a:r>
          </a:p>
          <a:p>
            <a:pPr lvl="0"/>
            <a:r>
              <a:rPr lang="en" sz="1300" dirty="0">
                <a:solidFill>
                  <a:schemeClr val="bg1"/>
                </a:solidFill>
                <a:latin typeface="Consolas"/>
                <a:ea typeface="Consolas"/>
                <a:cs typeface="Consolas"/>
                <a:sym typeface="Consolas"/>
              </a:rPr>
              <a:t>   }</a:t>
            </a:r>
          </a:p>
          <a:p>
            <a:pPr lvl="0" rtl="0">
              <a:spcBef>
                <a:spcPts val="0"/>
              </a:spcBef>
              <a:buNone/>
            </a:pPr>
            <a:r>
              <a:rPr lang="en" sz="1300" dirty="0">
                <a:solidFill>
                  <a:schemeClr val="bg1"/>
                </a:solidFill>
                <a:latin typeface="Consolas"/>
                <a:ea typeface="Consolas"/>
                <a:cs typeface="Consolas"/>
                <a:sym typeface="Consolas"/>
              </a:rPr>
              <a:t>}</a:t>
            </a:r>
          </a:p>
        </p:txBody>
      </p:sp>
      <p:cxnSp>
        <p:nvCxnSpPr>
          <p:cNvPr id="490" name="Shape 490"/>
          <p:cNvCxnSpPr/>
          <p:nvPr/>
        </p:nvCxnSpPr>
        <p:spPr>
          <a:xfrm>
            <a:off x="2439587" y="1442545"/>
            <a:ext cx="2309751" cy="613470"/>
          </a:xfrm>
          <a:prstGeom prst="straightConnector1">
            <a:avLst/>
          </a:prstGeom>
          <a:noFill/>
          <a:ln w="9525" cap="flat" cmpd="sng">
            <a:solidFill>
              <a:srgbClr val="FF0000"/>
            </a:solidFill>
            <a:prstDash val="solid"/>
            <a:round/>
            <a:headEnd type="none" w="lg" len="lg"/>
            <a:tailEnd type="triangle" w="lg" len="lg"/>
          </a:ln>
        </p:spPr>
      </p:cxnSp>
      <p:pic>
        <p:nvPicPr>
          <p:cNvPr id="15"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6"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7"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8"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4" name="Shape 496"/>
          <p:cNvSpPr txBox="1">
            <a:spLocks/>
          </p:cNvSpPr>
          <p:nvPr/>
        </p:nvSpPr>
        <p:spPr>
          <a:xfrm>
            <a:off x="1758114" y="680411"/>
            <a:ext cx="7385886" cy="39391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ct val="100000"/>
              <a:buNone/>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None/>
              <a:defRPr sz="1400" b="0" i="0" u="none" strike="noStrike" cap="none">
                <a:solidFill>
                  <a:schemeClr val="dk2"/>
                </a:solidFill>
                <a:latin typeface="Arial"/>
                <a:ea typeface="Arial"/>
                <a:cs typeface="Arial"/>
                <a:sym typeface="Arial"/>
              </a:defRPr>
            </a:lvl9pPr>
          </a:lstStyle>
          <a:p>
            <a:r>
              <a:rPr lang="en-US" dirty="0" err="1">
                <a:solidFill>
                  <a:schemeClr val="bg1"/>
                </a:solidFill>
              </a:rPr>
              <a:t>AoS</a:t>
            </a:r>
            <a:r>
              <a:rPr lang="en-US" dirty="0">
                <a:solidFill>
                  <a:schemeClr val="bg1"/>
                </a:solidFill>
              </a:rPr>
              <a:t> vs </a:t>
            </a:r>
            <a:r>
              <a:rPr lang="en-US" dirty="0" err="1">
                <a:solidFill>
                  <a:schemeClr val="bg1"/>
                </a:solidFill>
              </a:rPr>
              <a:t>SoA</a:t>
            </a:r>
            <a:r>
              <a:rPr lang="en-US" dirty="0">
                <a:solidFill>
                  <a:schemeClr val="bg1"/>
                </a:solidFill>
              </a:rPr>
              <a:t> (Array of Structs vs Struct of Arrays) (AKA: cache friendly)</a:t>
            </a:r>
          </a:p>
        </p:txBody>
      </p:sp>
      <p:sp>
        <p:nvSpPr>
          <p:cNvPr id="23"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20" name="Rectangle 19"/>
          <p:cNvSpPr/>
          <p:nvPr/>
        </p:nvSpPr>
        <p:spPr>
          <a:xfrm>
            <a:off x="0" y="0"/>
            <a:ext cx="9144000" cy="450406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98" name="Shape 498"/>
          <p:cNvGraphicFramePr/>
          <p:nvPr>
            <p:extLst>
              <p:ext uri="{D42A27DB-BD31-4B8C-83A1-F6EECF244321}">
                <p14:modId xmlns:p14="http://schemas.microsoft.com/office/powerpoint/2010/main" val="1680362411"/>
              </p:ext>
            </p:extLst>
          </p:nvPr>
        </p:nvGraphicFramePr>
        <p:xfrm>
          <a:off x="3612400" y="1136050"/>
          <a:ext cx="5359900" cy="3565890"/>
        </p:xfrm>
        <a:graphic>
          <a:graphicData uri="http://schemas.openxmlformats.org/drawingml/2006/table">
            <a:tbl>
              <a:tblPr>
                <a:noFill/>
                <a:effectLst>
                  <a:outerShdw blurRad="50800" dist="38100" dir="5400000" algn="t" rotWithShape="0">
                    <a:prstClr val="black">
                      <a:alpha val="40000"/>
                    </a:prstClr>
                  </a:outerShdw>
                </a:effectLst>
                <a:tableStyleId>{2B338345-9443-4A2C-AD3C-90BA8752D4C8}</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82850">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382850">
                  <a:extLst>
                    <a:ext uri="{9D8B030D-6E8A-4147-A177-3AD203B41FA5}">
                      <a16:colId xmlns:a16="http://schemas.microsoft.com/office/drawing/2014/main" val="20004"/>
                    </a:ext>
                  </a:extLst>
                </a:gridCol>
                <a:gridCol w="382850">
                  <a:extLst>
                    <a:ext uri="{9D8B030D-6E8A-4147-A177-3AD203B41FA5}">
                      <a16:colId xmlns:a16="http://schemas.microsoft.com/office/drawing/2014/main" val="20005"/>
                    </a:ext>
                  </a:extLst>
                </a:gridCol>
                <a:gridCol w="382850">
                  <a:extLst>
                    <a:ext uri="{9D8B030D-6E8A-4147-A177-3AD203B41FA5}">
                      <a16:colId xmlns:a16="http://schemas.microsoft.com/office/drawing/2014/main" val="20006"/>
                    </a:ext>
                  </a:extLst>
                </a:gridCol>
                <a:gridCol w="382850">
                  <a:extLst>
                    <a:ext uri="{9D8B030D-6E8A-4147-A177-3AD203B41FA5}">
                      <a16:colId xmlns:a16="http://schemas.microsoft.com/office/drawing/2014/main" val="20007"/>
                    </a:ext>
                  </a:extLst>
                </a:gridCol>
                <a:gridCol w="382850">
                  <a:extLst>
                    <a:ext uri="{9D8B030D-6E8A-4147-A177-3AD203B41FA5}">
                      <a16:colId xmlns:a16="http://schemas.microsoft.com/office/drawing/2014/main" val="20008"/>
                    </a:ext>
                  </a:extLst>
                </a:gridCol>
                <a:gridCol w="382850">
                  <a:extLst>
                    <a:ext uri="{9D8B030D-6E8A-4147-A177-3AD203B41FA5}">
                      <a16:colId xmlns:a16="http://schemas.microsoft.com/office/drawing/2014/main" val="20009"/>
                    </a:ext>
                  </a:extLst>
                </a:gridCol>
                <a:gridCol w="382850">
                  <a:extLst>
                    <a:ext uri="{9D8B030D-6E8A-4147-A177-3AD203B41FA5}">
                      <a16:colId xmlns:a16="http://schemas.microsoft.com/office/drawing/2014/main" val="20010"/>
                    </a:ext>
                  </a:extLst>
                </a:gridCol>
                <a:gridCol w="382850">
                  <a:extLst>
                    <a:ext uri="{9D8B030D-6E8A-4147-A177-3AD203B41FA5}">
                      <a16:colId xmlns:a16="http://schemas.microsoft.com/office/drawing/2014/main" val="20011"/>
                    </a:ext>
                  </a:extLst>
                </a:gridCol>
                <a:gridCol w="382850">
                  <a:extLst>
                    <a:ext uri="{9D8B030D-6E8A-4147-A177-3AD203B41FA5}">
                      <a16:colId xmlns:a16="http://schemas.microsoft.com/office/drawing/2014/main" val="20012"/>
                    </a:ext>
                  </a:extLst>
                </a:gridCol>
                <a:gridCol w="382850">
                  <a:extLst>
                    <a:ext uri="{9D8B030D-6E8A-4147-A177-3AD203B41FA5}">
                      <a16:colId xmlns:a16="http://schemas.microsoft.com/office/drawing/2014/main" val="20013"/>
                    </a:ext>
                  </a:extLst>
                </a:gridCol>
              </a:tblGrid>
              <a:tr h="219900">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extLst>
                  <a:ext uri="{0D108BD9-81ED-4DB2-BD59-A6C34878D82A}">
                    <a16:rowId xmlns:a16="http://schemas.microsoft.com/office/drawing/2014/main" val="10000"/>
                  </a:ext>
                </a:extLst>
              </a:tr>
              <a:tr h="219900">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dirty="0">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dirty="0">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extLst>
                  <a:ext uri="{0D108BD9-81ED-4DB2-BD59-A6C34878D82A}">
                    <a16:rowId xmlns:a16="http://schemas.microsoft.com/office/drawing/2014/main" val="10001"/>
                  </a:ext>
                </a:extLst>
              </a:tr>
              <a:tr h="219900">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dirty="0">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solidFill>
                            <a:srgbClr val="FF0000"/>
                          </a:solidFill>
                        </a:rPr>
                        <a:t>b]</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extLst>
                  <a:ext uri="{0D108BD9-81ED-4DB2-BD59-A6C34878D82A}">
                    <a16:rowId xmlns:a16="http://schemas.microsoft.com/office/drawing/2014/main" val="10002"/>
                  </a:ext>
                </a:extLst>
              </a:tr>
              <a:tr h="219900">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extLst>
                  <a:ext uri="{0D108BD9-81ED-4DB2-BD59-A6C34878D82A}">
                    <a16:rowId xmlns:a16="http://schemas.microsoft.com/office/drawing/2014/main" val="10003"/>
                  </a:ext>
                </a:extLst>
              </a:tr>
              <a:tr h="219900">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extLst>
                  <a:ext uri="{0D108BD9-81ED-4DB2-BD59-A6C34878D82A}">
                    <a16:rowId xmlns:a16="http://schemas.microsoft.com/office/drawing/2014/main" val="10004"/>
                  </a:ext>
                </a:extLst>
              </a:tr>
              <a:tr h="219900">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dirty="0"/>
                        <a:t>s</a:t>
                      </a:r>
                    </a:p>
                  </a:txBody>
                  <a:tcPr marL="91425" marR="91425" marT="91425" marB="91425">
                    <a:solidFill>
                      <a:schemeClr val="bg1"/>
                    </a:solidFill>
                  </a:tcPr>
                </a:tc>
                <a:extLst>
                  <a:ext uri="{0D108BD9-81ED-4DB2-BD59-A6C34878D82A}">
                    <a16:rowId xmlns:a16="http://schemas.microsoft.com/office/drawing/2014/main" val="10005"/>
                  </a:ext>
                </a:extLst>
              </a:tr>
              <a:tr h="219900">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extLst>
                  <a:ext uri="{0D108BD9-81ED-4DB2-BD59-A6C34878D82A}">
                    <a16:rowId xmlns:a16="http://schemas.microsoft.com/office/drawing/2014/main" val="10006"/>
                  </a:ext>
                </a:extLst>
              </a:tr>
              <a:tr h="219900">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extLst>
                  <a:ext uri="{0D108BD9-81ED-4DB2-BD59-A6C34878D82A}">
                    <a16:rowId xmlns:a16="http://schemas.microsoft.com/office/drawing/2014/main" val="10007"/>
                  </a:ext>
                </a:extLst>
              </a:tr>
              <a:tr h="219900">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s</a:t>
                      </a:r>
                    </a:p>
                  </a:txBody>
                  <a:tcPr marL="91425" marR="91425" marT="91425" marB="91425">
                    <a:solidFill>
                      <a:schemeClr val="bg1"/>
                    </a:solidFill>
                  </a:tcPr>
                </a:tc>
                <a:tc>
                  <a:txBody>
                    <a:bodyPr/>
                    <a:lstStyle/>
                    <a:p>
                      <a:pPr lvl="0" rtl="0">
                        <a:spcBef>
                          <a:spcPts val="0"/>
                        </a:spcBef>
                        <a:buNone/>
                      </a:pPr>
                      <a:r>
                        <a:rPr lang="en"/>
                        <a:t>o</a:t>
                      </a:r>
                    </a:p>
                  </a:txBody>
                  <a:tcPr marL="91425" marR="91425" marT="91425" marB="91425">
                    <a:solidFill>
                      <a:schemeClr val="bg1"/>
                    </a:solidFill>
                  </a:tcPr>
                </a:tc>
                <a:tc>
                  <a:txBody>
                    <a:bodyPr/>
                    <a:lstStyle/>
                    <a:p>
                      <a:pPr lvl="0" rtl="0">
                        <a:spcBef>
                          <a:spcPts val="0"/>
                        </a:spcBef>
                        <a:buNone/>
                      </a:pPr>
                      <a:r>
                        <a:rPr lang="en" dirty="0"/>
                        <a:t>o]</a:t>
                      </a:r>
                    </a:p>
                  </a:txBody>
                  <a:tcPr marL="91425" marR="91425" marT="91425" marB="91425">
                    <a:solidFill>
                      <a:schemeClr val="bg1"/>
                    </a:solidFill>
                  </a:tcPr>
                </a:tc>
                <a:extLst>
                  <a:ext uri="{0D108BD9-81ED-4DB2-BD59-A6C34878D82A}">
                    <a16:rowId xmlns:a16="http://schemas.microsoft.com/office/drawing/2014/main" val="10008"/>
                  </a:ext>
                </a:extLst>
              </a:tr>
            </a:tbl>
          </a:graphicData>
        </a:graphic>
      </p:graphicFrame>
      <p:sp>
        <p:nvSpPr>
          <p:cNvPr id="22" name="Rectangle 21"/>
          <p:cNvSpPr/>
          <p:nvPr/>
        </p:nvSpPr>
        <p:spPr>
          <a:xfrm>
            <a:off x="3482110" y="4551797"/>
            <a:ext cx="5539048" cy="352712"/>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Shape 53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496" name="Shape 496"/>
          <p:cNvSpPr txBox="1">
            <a:spLocks noGrp="1"/>
          </p:cNvSpPr>
          <p:nvPr>
            <p:ph type="body" idx="1"/>
          </p:nvPr>
        </p:nvSpPr>
        <p:spPr>
          <a:xfrm>
            <a:off x="1758114" y="680411"/>
            <a:ext cx="7385886" cy="4914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AoS vs SoA (Array of Structs vs Struct of Arrays) (AKA: cache friendly)</a:t>
            </a:r>
          </a:p>
          <a:p>
            <a:pPr lvl="0" rtl="0">
              <a:spcBef>
                <a:spcPts val="0"/>
              </a:spcBef>
              <a:buNone/>
            </a:pPr>
            <a:endParaRPr dirty="0">
              <a:solidFill>
                <a:schemeClr val="bg1"/>
              </a:solidFill>
            </a:endParaRPr>
          </a:p>
        </p:txBody>
      </p:sp>
      <p:sp>
        <p:nvSpPr>
          <p:cNvPr id="499" name="Shape 499"/>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500" name="Shape 50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33</a:t>
            </a:fld>
            <a:endParaRPr lang="en"/>
          </a:p>
        </p:txBody>
      </p:sp>
      <p:sp>
        <p:nvSpPr>
          <p:cNvPr id="501" name="Shape 501"/>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6) Conoce tu hardware: Memoria</a:t>
            </a:r>
          </a:p>
        </p:txBody>
      </p:sp>
      <p:pic>
        <p:nvPicPr>
          <p:cNvPr id="14"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5"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6"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7"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8"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3" name="Shape 485"/>
          <p:cNvSpPr txBox="1"/>
          <p:nvPr/>
        </p:nvSpPr>
        <p:spPr>
          <a:xfrm>
            <a:off x="26980" y="967475"/>
            <a:ext cx="3901800" cy="3482757"/>
          </a:xfrm>
          <a:prstGeom prst="rect">
            <a:avLst/>
          </a:prstGeom>
          <a:noFill/>
          <a:ln>
            <a:noFill/>
          </a:ln>
        </p:spPr>
        <p:txBody>
          <a:bodyPr lIns="91425" tIns="91425" rIns="91425" bIns="91425" anchor="t" anchorCtr="0">
            <a:noAutofit/>
          </a:bodyPr>
          <a:lstStyle/>
          <a:p>
            <a:pPr lvl="0" rtl="0">
              <a:spcBef>
                <a:spcPts val="0"/>
              </a:spcBef>
              <a:buNone/>
            </a:pPr>
            <a:r>
              <a:rPr lang="en" sz="1300" dirty="0">
                <a:solidFill>
                  <a:schemeClr val="bg1"/>
                </a:solidFill>
                <a:latin typeface="Consolas"/>
                <a:ea typeface="Consolas"/>
                <a:cs typeface="Consolas"/>
                <a:sym typeface="Consolas"/>
              </a:rPr>
              <a:t>struct cell_type{</a:t>
            </a:r>
          </a:p>
          <a:p>
            <a:pPr lvl="0" rtl="0">
              <a:spcBef>
                <a:spcPts val="0"/>
              </a:spcBef>
              <a:buNone/>
            </a:pPr>
            <a:r>
              <a:rPr lang="en" sz="1300" dirty="0">
                <a:solidFill>
                  <a:schemeClr val="bg1"/>
                </a:solidFill>
                <a:latin typeface="Consolas"/>
                <a:ea typeface="Consolas"/>
                <a:cs typeface="Consolas"/>
                <a:sym typeface="Consolas"/>
              </a:rPr>
              <a:t>   sample_type sample;</a:t>
            </a:r>
          </a:p>
          <a:p>
            <a:pPr lvl="0" rtl="0">
              <a:spcBef>
                <a:spcPts val="0"/>
              </a:spcBef>
              <a:buNone/>
            </a:pPr>
            <a:r>
              <a:rPr lang="en" sz="1300" dirty="0">
                <a:solidFill>
                  <a:schemeClr val="bg1"/>
                </a:solidFill>
                <a:latin typeface="Consolas"/>
                <a:ea typeface="Consolas"/>
                <a:cs typeface="Consolas"/>
                <a:sym typeface="Consolas"/>
              </a:rPr>
              <a:t>   other_stuff other;</a:t>
            </a:r>
          </a:p>
          <a:p>
            <a:pPr lvl="0" rtl="0">
              <a:spcBef>
                <a:spcPts val="0"/>
              </a:spcBef>
              <a:buNone/>
            </a:pPr>
            <a:r>
              <a:rPr lang="en" sz="1300" dirty="0">
                <a:solidFill>
                  <a:schemeClr val="bg1"/>
                </a:solidFill>
                <a:latin typeface="Consolas"/>
                <a:ea typeface="Consolas"/>
                <a:cs typeface="Consolas"/>
                <a:sym typeface="Consolas"/>
              </a:rPr>
              <a:t>};</a:t>
            </a:r>
            <a:endParaRPr sz="1300" dirty="0">
              <a:solidFill>
                <a:schemeClr val="bg1"/>
              </a:solidFill>
              <a:latin typeface="Consolas"/>
              <a:ea typeface="Consolas"/>
              <a:cs typeface="Consolas"/>
              <a:sym typeface="Consolas"/>
            </a:endParaRPr>
          </a:p>
          <a:p>
            <a:pPr lvl="0">
              <a:spcBef>
                <a:spcPts val="0"/>
              </a:spcBef>
              <a:buClr>
                <a:schemeClr val="dk1"/>
              </a:buClr>
              <a:buSzPct val="110000"/>
              <a:buFont typeface="Arial"/>
              <a:buNone/>
            </a:pPr>
            <a:r>
              <a:rPr lang="en" sz="1300" b="1" dirty="0">
                <a:solidFill>
                  <a:srgbClr val="FF9B9B"/>
                </a:solidFill>
                <a:latin typeface="Consolas"/>
                <a:ea typeface="Consolas"/>
                <a:cs typeface="Consolas"/>
                <a:sym typeface="Consolas"/>
              </a:rPr>
              <a:t>vector&lt;checking_box&gt; blocks;</a:t>
            </a:r>
          </a:p>
          <a:p>
            <a:pPr lvl="0" rtl="0">
              <a:spcBef>
                <a:spcPts val="0"/>
              </a:spcBef>
              <a:buNone/>
            </a:pPr>
            <a:r>
              <a:rPr lang="en" sz="1300" dirty="0">
                <a:solidFill>
                  <a:schemeClr val="bg1"/>
                </a:solidFill>
                <a:latin typeface="Consolas"/>
                <a:ea typeface="Consolas"/>
                <a:cs typeface="Consolas"/>
                <a:sym typeface="Consolas"/>
              </a:rPr>
              <a:t>vector&lt;cell_type&gt; cells;</a:t>
            </a:r>
          </a:p>
          <a:p>
            <a:pPr lvl="0" rtl="0">
              <a:spcBef>
                <a:spcPts val="0"/>
              </a:spcBef>
              <a:buNone/>
            </a:pPr>
            <a:r>
              <a:rPr lang="en" sz="1300" dirty="0">
                <a:solidFill>
                  <a:schemeClr val="bg1"/>
                </a:solidFill>
                <a:latin typeface="Consolas"/>
                <a:ea typeface="Consolas"/>
                <a:cs typeface="Consolas"/>
                <a:sym typeface="Consolas"/>
              </a:rPr>
              <a:t>//------------------------------------</a:t>
            </a:r>
            <a:endParaRPr sz="1300" dirty="0">
              <a:solidFill>
                <a:schemeClr val="bg1"/>
              </a:solidFill>
              <a:latin typeface="Consolas"/>
              <a:ea typeface="Consolas"/>
              <a:cs typeface="Consolas"/>
              <a:sym typeface="Consolas"/>
            </a:endParaRPr>
          </a:p>
          <a:p>
            <a:pPr lvl="0" rtl="0">
              <a:spcBef>
                <a:spcPts val="0"/>
              </a:spcBef>
              <a:buNone/>
            </a:pPr>
            <a:r>
              <a:rPr lang="en" sz="1300" dirty="0">
                <a:solidFill>
                  <a:schemeClr val="bg1"/>
                </a:solidFill>
                <a:latin typeface="Consolas"/>
                <a:ea typeface="Consolas"/>
                <a:cs typeface="Consolas"/>
                <a:sym typeface="Consolas"/>
              </a:rPr>
              <a:t>point3d point;</a:t>
            </a:r>
          </a:p>
          <a:p>
            <a:pPr lvl="0" rtl="0">
              <a:spcBef>
                <a:spcPts val="0"/>
              </a:spcBef>
              <a:buNone/>
            </a:pPr>
            <a:r>
              <a:rPr lang="en" sz="1300" dirty="0">
                <a:solidFill>
                  <a:schemeClr val="bg1"/>
                </a:solidFill>
                <a:latin typeface="Consolas"/>
                <a:ea typeface="Consolas"/>
                <a:cs typeface="Consolas"/>
                <a:sym typeface="Consolas"/>
              </a:rPr>
              <a:t>for(int i=0; i&lt;size; ++i)</a:t>
            </a:r>
          </a:p>
          <a:p>
            <a:pPr lvl="0" rtl="0">
              <a:spcBef>
                <a:spcPts val="0"/>
              </a:spcBef>
              <a:buNone/>
            </a:pPr>
            <a:r>
              <a:rPr lang="en" sz="1300" dirty="0">
                <a:solidFill>
                  <a:schemeClr val="bg1"/>
                </a:solidFill>
                <a:latin typeface="Consolas"/>
                <a:ea typeface="Consolas"/>
                <a:cs typeface="Consolas"/>
                <a:sym typeface="Consolas"/>
              </a:rPr>
              <a:t>{</a:t>
            </a:r>
          </a:p>
          <a:p>
            <a:pPr lvl="0"/>
            <a:r>
              <a:rPr lang="en" sz="1300" dirty="0">
                <a:solidFill>
                  <a:schemeClr val="bg1"/>
                </a:solidFill>
                <a:latin typeface="Consolas"/>
                <a:ea typeface="Consolas"/>
                <a:cs typeface="Consolas"/>
                <a:sym typeface="Consolas"/>
              </a:rPr>
              <a:t>   if(</a:t>
            </a:r>
            <a:r>
              <a:rPr lang="en" sz="1300" b="1" dirty="0">
                <a:solidFill>
                  <a:srgbClr val="FF9B9B"/>
                </a:solidFill>
                <a:latin typeface="Consolas"/>
                <a:ea typeface="Consolas"/>
                <a:cs typeface="Consolas"/>
                <a:sym typeface="Consolas"/>
              </a:rPr>
              <a:t>blocks</a:t>
            </a:r>
            <a:r>
              <a:rPr lang="en" sz="1300" dirty="0">
                <a:solidFill>
                  <a:schemeClr val="bg1"/>
                </a:solidFill>
                <a:latin typeface="Consolas"/>
                <a:ea typeface="Consolas"/>
                <a:cs typeface="Consolas"/>
                <a:sym typeface="Consolas"/>
              </a:rPr>
              <a:t>[i].check(point))</a:t>
            </a:r>
          </a:p>
          <a:p>
            <a:pPr lvl="0"/>
            <a:r>
              <a:rPr lang="en" sz="1300" dirty="0">
                <a:solidFill>
                  <a:schemeClr val="bg1"/>
                </a:solidFill>
                <a:latin typeface="Consolas"/>
                <a:ea typeface="Consolas"/>
                <a:cs typeface="Consolas"/>
                <a:sym typeface="Consolas"/>
              </a:rPr>
              <a:t>   {</a:t>
            </a:r>
          </a:p>
          <a:p>
            <a:pPr lvl="0"/>
            <a:r>
              <a:rPr lang="en" sz="1300" b="1" dirty="0">
                <a:solidFill>
                  <a:srgbClr val="FF9B9B"/>
                </a:solidFill>
                <a:latin typeface="Consolas"/>
                <a:ea typeface="Consolas"/>
                <a:cs typeface="Consolas"/>
                <a:sym typeface="Consolas"/>
              </a:rPr>
              <a:t>      auto&amp; cell = cells[i];</a:t>
            </a:r>
          </a:p>
          <a:p>
            <a:pPr lvl="0"/>
            <a:r>
              <a:rPr lang="en" sz="1300" dirty="0">
                <a:solidFill>
                  <a:schemeClr val="bg1"/>
                </a:solidFill>
                <a:latin typeface="Consolas"/>
                <a:ea typeface="Consolas"/>
                <a:cs typeface="Consolas"/>
                <a:sym typeface="Consolas"/>
              </a:rPr>
              <a:t>      // do important things with cell</a:t>
            </a:r>
          </a:p>
          <a:p>
            <a:pPr lvl="0"/>
            <a:r>
              <a:rPr lang="en" sz="1300" dirty="0">
                <a:solidFill>
                  <a:schemeClr val="bg1"/>
                </a:solidFill>
                <a:latin typeface="Consolas"/>
                <a:ea typeface="Consolas"/>
                <a:cs typeface="Consolas"/>
                <a:sym typeface="Consolas"/>
              </a:rPr>
              <a:t>   }</a:t>
            </a:r>
          </a:p>
          <a:p>
            <a:pPr lvl="0" rtl="0">
              <a:spcBef>
                <a:spcPts val="0"/>
              </a:spcBef>
              <a:buNone/>
            </a:pPr>
            <a:r>
              <a:rPr lang="en" sz="1300" dirty="0">
                <a:solidFill>
                  <a:schemeClr val="bg1"/>
                </a:solidFill>
                <a:latin typeface="Consolas"/>
                <a:ea typeface="Consolas"/>
                <a:cs typeface="Consolas"/>
                <a:sym typeface="Consolas"/>
              </a:rPr>
              <a:t>}</a:t>
            </a:r>
          </a:p>
        </p:txBody>
      </p:sp>
      <p:sp>
        <p:nvSpPr>
          <p:cNvPr id="24"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3" name="Rectangle 22"/>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Shape 259"/>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260" name="Shape 260"/>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chemeClr val="lt1"/>
                </a:solidFill>
              </a:rPr>
              <a:t>6) Conoce tus estructuras de datos</a:t>
            </a:r>
          </a:p>
          <a:p>
            <a:pPr lvl="0" rtl="0">
              <a:spcBef>
                <a:spcPts val="0"/>
              </a:spcBef>
              <a:buNone/>
            </a:pPr>
            <a:endParaRPr dirty="0">
              <a:solidFill>
                <a:schemeClr val="lt1"/>
              </a:solidFill>
            </a:endParaRPr>
          </a:p>
          <a:p>
            <a:pPr lvl="0" rtl="0">
              <a:spcBef>
                <a:spcPts val="0"/>
              </a:spcBef>
              <a:buNone/>
            </a:pPr>
            <a:endParaRPr dirty="0">
              <a:solidFill>
                <a:srgbClr val="FFFFFF"/>
              </a:solidFill>
            </a:endParaRPr>
          </a:p>
        </p:txBody>
      </p:sp>
      <p:sp>
        <p:nvSpPr>
          <p:cNvPr id="261" name="Shape 261"/>
          <p:cNvSpPr txBox="1">
            <a:spLocks noGrp="1"/>
          </p:cNvSpPr>
          <p:nvPr>
            <p:ph type="body" idx="1"/>
          </p:nvPr>
        </p:nvSpPr>
        <p:spPr>
          <a:xfrm>
            <a:off x="1454700" y="2782801"/>
            <a:ext cx="5852400" cy="17358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 dirty="0">
                <a:solidFill>
                  <a:schemeClr val="bg1"/>
                </a:solidFill>
              </a:rPr>
              <a:t>Resumiendo:</a:t>
            </a:r>
          </a:p>
          <a:p>
            <a:pPr marL="514350" lvl="0"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Soluciona UN único problema.</a:t>
            </a:r>
          </a:p>
          <a:p>
            <a:pPr marL="9715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Entropía de los datos.</a:t>
            </a:r>
          </a:p>
          <a:p>
            <a:pPr marL="514350" lvl="0"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Data locality (cache!), </a:t>
            </a:r>
            <a:r>
              <a:rPr lang="en" i="1" dirty="0">
                <a:solidFill>
                  <a:schemeClr val="bg1"/>
                </a:solidFill>
              </a:rPr>
              <a:t>¡la memoria es lenta!</a:t>
            </a:r>
          </a:p>
          <a:p>
            <a:pPr marL="9715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Array of structs vs struct of arrays (AoS vs SoA).</a:t>
            </a:r>
          </a:p>
        </p:txBody>
      </p:sp>
      <p:sp>
        <p:nvSpPr>
          <p:cNvPr id="262" name="Shape 26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34</a:t>
            </a:fld>
            <a:endParaRPr lang="en"/>
          </a:p>
        </p:txBody>
      </p:sp>
      <p:sp>
        <p:nvSpPr>
          <p:cNvPr id="263" name="Shape 263"/>
          <p:cNvSpPr txBox="1">
            <a:spLocks noGrp="1"/>
          </p:cNvSpPr>
          <p:nvPr>
            <p:ph type="body" idx="1"/>
          </p:nvPr>
        </p:nvSpPr>
        <p:spPr>
          <a:xfrm>
            <a:off x="159300" y="783613"/>
            <a:ext cx="4087200" cy="20577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Eficiencia mediante algoritmos.</a:t>
            </a:r>
          </a:p>
          <a:p>
            <a:pPr lvl="0" rtl="0">
              <a:spcBef>
                <a:spcPts val="0"/>
              </a:spcBef>
              <a:buNone/>
            </a:pPr>
            <a:r>
              <a:rPr lang="en" dirty="0">
                <a:solidFill>
                  <a:schemeClr val="bg1"/>
                </a:solidFill>
              </a:rPr>
              <a:t>“Cuánto trabajo hace falta para una tarea”</a:t>
            </a:r>
          </a:p>
          <a:p>
            <a:pPr lvl="0" rtl="0">
              <a:spcBef>
                <a:spcPts val="0"/>
              </a:spcBef>
              <a:buNone/>
            </a:pPr>
            <a:r>
              <a:rPr lang="en" sz="1400" dirty="0">
                <a:solidFill>
                  <a:schemeClr val="bg1"/>
                </a:solidFill>
              </a:rPr>
              <a:t>Mejorar la eficiencia haciendo menos trabajo.</a:t>
            </a:r>
          </a:p>
          <a:p>
            <a:pPr lvl="0" rtl="0">
              <a:spcBef>
                <a:spcPts val="0"/>
              </a:spcBef>
              <a:buNone/>
            </a:pPr>
            <a:endParaRPr dirty="0">
              <a:solidFill>
                <a:schemeClr val="bg1"/>
              </a:solidFill>
            </a:endParaRPr>
          </a:p>
        </p:txBody>
      </p:sp>
      <p:sp>
        <p:nvSpPr>
          <p:cNvPr id="264" name="Shape 264"/>
          <p:cNvSpPr txBox="1">
            <a:spLocks noGrp="1"/>
          </p:cNvSpPr>
          <p:nvPr>
            <p:ph type="body" idx="1"/>
          </p:nvPr>
        </p:nvSpPr>
        <p:spPr>
          <a:xfrm>
            <a:off x="4439900" y="783613"/>
            <a:ext cx="4670100" cy="2057700"/>
          </a:xfrm>
          <a:prstGeom prst="rect">
            <a:avLst/>
          </a:prstGeom>
        </p:spPr>
        <p:txBody>
          <a:bodyPr lIns="91425" tIns="91425" rIns="91425" bIns="91425" anchor="t" anchorCtr="0">
            <a:noAutofit/>
          </a:bodyPr>
          <a:lstStyle/>
          <a:p>
            <a:pPr lvl="0" rtl="0">
              <a:spcBef>
                <a:spcPts val="0"/>
              </a:spcBef>
              <a:buNone/>
            </a:pPr>
            <a:r>
              <a:rPr lang="en" dirty="0">
                <a:solidFill>
                  <a:schemeClr val="bg1"/>
                </a:solidFill>
              </a:rPr>
              <a:t>Rendimiento mediante estructuras de datos.</a:t>
            </a:r>
          </a:p>
          <a:p>
            <a:pPr lvl="0" rtl="0">
              <a:spcBef>
                <a:spcPts val="0"/>
              </a:spcBef>
              <a:buNone/>
            </a:pPr>
            <a:r>
              <a:rPr lang="en" dirty="0">
                <a:solidFill>
                  <a:schemeClr val="bg1"/>
                </a:solidFill>
              </a:rPr>
              <a:t>“Cómo de rápido hace un trabajo el programa”</a:t>
            </a:r>
          </a:p>
          <a:p>
            <a:pPr lvl="0" rtl="0">
              <a:spcBef>
                <a:spcPts val="0"/>
              </a:spcBef>
              <a:buNone/>
            </a:pPr>
            <a:r>
              <a:rPr lang="en" sz="1400" dirty="0">
                <a:solidFill>
                  <a:schemeClr val="bg1"/>
                </a:solidFill>
              </a:rPr>
              <a:t>Mejorar el rendimiento haciendo el trabajo más rapido.</a:t>
            </a:r>
          </a:p>
        </p:txBody>
      </p:sp>
      <p:sp>
        <p:nvSpPr>
          <p:cNvPr id="8" name="Shape 454"/>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sp>
        <p:nvSpPr>
          <p:cNvPr id="10"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a:t>...</a:t>
            </a:r>
          </a:p>
        </p:txBody>
      </p:sp>
      <p:pic>
        <p:nvPicPr>
          <p:cNvPr id="17"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8"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9"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20"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1"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4"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20" name="Rectangle 19"/>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Shape 53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533" name="Shape 533"/>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¡6! Falta uno.</a:t>
            </a:r>
          </a:p>
        </p:txBody>
      </p:sp>
      <p:sp>
        <p:nvSpPr>
          <p:cNvPr id="534" name="Shape 534"/>
          <p:cNvSpPr txBox="1">
            <a:spLocks noGrp="1"/>
          </p:cNvSpPr>
          <p:nvPr>
            <p:ph type="body" idx="1"/>
          </p:nvPr>
        </p:nvSpPr>
        <p:spPr>
          <a:xfrm>
            <a:off x="235500" y="832604"/>
            <a:ext cx="8520600" cy="3831600"/>
          </a:xfrm>
          <a:prstGeom prst="rect">
            <a:avLst/>
          </a:prstGeom>
        </p:spPr>
        <p:txBody>
          <a:bodyPr lIns="91425" tIns="91425" rIns="91425" bIns="91425" anchor="t" anchorCtr="0">
            <a:noAutofit/>
          </a:bodyPr>
          <a:lstStyle/>
          <a:p>
            <a:pPr marL="571500" lvl="0" indent="-342900">
              <a:lnSpc>
                <a:spcPct val="100000"/>
              </a:lnSpc>
              <a:spcAft>
                <a:spcPts val="0"/>
              </a:spcAft>
              <a:buClr>
                <a:schemeClr val="bg1"/>
              </a:buClr>
              <a:buFont typeface="+mj-lt"/>
              <a:buAutoNum type="arabicParenR"/>
            </a:pPr>
            <a:r>
              <a:rPr lang="en" dirty="0">
                <a:solidFill>
                  <a:schemeClr val="bg1"/>
                </a:solidFill>
              </a:rPr>
              <a:t>Conoce tus </a:t>
            </a:r>
            <a:r>
              <a:rPr lang="en" b="1" dirty="0">
                <a:solidFill>
                  <a:schemeClr val="bg1"/>
                </a:solidFill>
              </a:rPr>
              <a:t>herramientas</a:t>
            </a:r>
          </a:p>
          <a:p>
            <a:pPr marL="685800" lvl="1">
              <a:lnSpc>
                <a:spcPct val="100000"/>
              </a:lnSpc>
              <a:spcAft>
                <a:spcPts val="0"/>
              </a:spcAft>
              <a:buClr>
                <a:schemeClr val="bg1"/>
              </a:buClr>
            </a:pPr>
            <a:r>
              <a:rPr lang="en" dirty="0">
                <a:solidFill>
                  <a:schemeClr val="bg1"/>
                </a:solidFill>
              </a:rPr>
              <a:t>Lenguage, compiladores...</a:t>
            </a: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Conoce tu hardware: </a:t>
            </a:r>
            <a:r>
              <a:rPr lang="en" b="1" dirty="0">
                <a:solidFill>
                  <a:schemeClr val="bg1"/>
                </a:solidFill>
              </a:rPr>
              <a:t>CPU</a:t>
            </a:r>
          </a:p>
          <a:p>
            <a:pPr marL="685800" lvl="1" rtl="0">
              <a:lnSpc>
                <a:spcPct val="100000"/>
              </a:lnSpc>
              <a:spcBef>
                <a:spcPts val="0"/>
              </a:spcBef>
              <a:spcAft>
                <a:spcPts val="0"/>
              </a:spcAft>
              <a:buClr>
                <a:schemeClr val="bg1"/>
              </a:buClr>
            </a:pPr>
            <a:r>
              <a:rPr lang="en" dirty="0">
                <a:solidFill>
                  <a:schemeClr val="bg1"/>
                </a:solidFill>
              </a:rPr>
              <a:t>CPU es MUY rápida.</a:t>
            </a: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Conoce tu hardware: </a:t>
            </a:r>
            <a:r>
              <a:rPr lang="en" b="1" dirty="0">
                <a:solidFill>
                  <a:schemeClr val="bg1"/>
                </a:solidFill>
              </a:rPr>
              <a:t>memoria</a:t>
            </a:r>
          </a:p>
          <a:p>
            <a:pPr marL="685800" lvl="1" rtl="0">
              <a:lnSpc>
                <a:spcPct val="100000"/>
              </a:lnSpc>
              <a:spcBef>
                <a:spcPts val="0"/>
              </a:spcBef>
              <a:spcAft>
                <a:spcPts val="0"/>
              </a:spcAft>
              <a:buClr>
                <a:schemeClr val="bg1"/>
              </a:buClr>
            </a:pPr>
            <a:r>
              <a:rPr lang="en" dirty="0">
                <a:solidFill>
                  <a:schemeClr val="bg1"/>
                </a:solidFill>
              </a:rPr>
              <a:t>Codigo que respete la cache.</a:t>
            </a:r>
          </a:p>
          <a:p>
            <a:pPr marL="571500" lvl="0" indent="-342900">
              <a:lnSpc>
                <a:spcPct val="100000"/>
              </a:lnSpc>
              <a:spcAft>
                <a:spcPts val="0"/>
              </a:spcAft>
              <a:buClr>
                <a:schemeClr val="bg1"/>
              </a:buClr>
              <a:buFont typeface="+mj-lt"/>
              <a:buAutoNum type="arabicParenR"/>
            </a:pPr>
            <a:r>
              <a:rPr lang="en" dirty="0">
                <a:solidFill>
                  <a:schemeClr val="bg1"/>
                </a:solidFill>
              </a:rPr>
              <a:t>Conoce tus </a:t>
            </a:r>
            <a:r>
              <a:rPr lang="en" b="1" dirty="0">
                <a:solidFill>
                  <a:schemeClr val="bg1"/>
                </a:solidFill>
              </a:rPr>
              <a:t>números</a:t>
            </a:r>
          </a:p>
          <a:p>
            <a:pPr marL="685800" lvl="1">
              <a:lnSpc>
                <a:spcPct val="100000"/>
              </a:lnSpc>
              <a:spcAft>
                <a:spcPts val="0"/>
              </a:spcAft>
              <a:buClr>
                <a:schemeClr val="bg1"/>
              </a:buClr>
            </a:pPr>
            <a:r>
              <a:rPr lang="en" dirty="0">
                <a:solidFill>
                  <a:schemeClr val="bg1"/>
                </a:solidFill>
              </a:rPr>
              <a:t>Matemáticas, potencias de dos… </a:t>
            </a:r>
          </a:p>
          <a:p>
            <a:pPr marL="571500" lvl="0" indent="-342900">
              <a:lnSpc>
                <a:spcPct val="100000"/>
              </a:lnSpc>
              <a:spcAft>
                <a:spcPts val="0"/>
              </a:spcAft>
              <a:buClr>
                <a:schemeClr val="bg1"/>
              </a:buClr>
              <a:buFont typeface="+mj-lt"/>
              <a:buAutoNum type="arabicParenR"/>
            </a:pPr>
            <a:r>
              <a:rPr lang="en" dirty="0">
                <a:solidFill>
                  <a:schemeClr val="bg1"/>
                </a:solidFill>
              </a:rPr>
              <a:t>Conoce tu </a:t>
            </a:r>
            <a:r>
              <a:rPr lang="en" b="1" dirty="0">
                <a:solidFill>
                  <a:schemeClr val="bg1"/>
                </a:solidFill>
              </a:rPr>
              <a:t>algoritmos</a:t>
            </a:r>
            <a:r>
              <a:rPr lang="en" dirty="0">
                <a:solidFill>
                  <a:schemeClr val="bg1"/>
                </a:solidFill>
              </a:rPr>
              <a:t>.</a:t>
            </a:r>
          </a:p>
          <a:p>
            <a:pPr marL="685800" lvl="1">
              <a:lnSpc>
                <a:spcPct val="100000"/>
              </a:lnSpc>
              <a:spcAft>
                <a:spcPts val="0"/>
              </a:spcAft>
              <a:buClr>
                <a:schemeClr val="bg1"/>
              </a:buClr>
            </a:pPr>
            <a:r>
              <a:rPr lang="en" dirty="0">
                <a:solidFill>
                  <a:schemeClr val="bg1"/>
                </a:solidFill>
              </a:rPr>
              <a:t>Eficiencia mediante algoritmos, ‘haz solo el trabajo necesario’.</a:t>
            </a:r>
          </a:p>
          <a:p>
            <a:pPr marL="571500" lvl="0" indent="-342900">
              <a:lnSpc>
                <a:spcPct val="100000"/>
              </a:lnSpc>
              <a:spcAft>
                <a:spcPts val="0"/>
              </a:spcAft>
              <a:buClr>
                <a:schemeClr val="bg1"/>
              </a:buClr>
              <a:buFont typeface="+mj-lt"/>
              <a:buAutoNum type="arabicParenR"/>
            </a:pPr>
            <a:r>
              <a:rPr lang="en" dirty="0">
                <a:solidFill>
                  <a:schemeClr val="bg1"/>
                </a:solidFill>
              </a:rPr>
              <a:t>Conoce tus </a:t>
            </a:r>
            <a:r>
              <a:rPr lang="en" b="1" dirty="0">
                <a:solidFill>
                  <a:schemeClr val="bg1"/>
                </a:solidFill>
              </a:rPr>
              <a:t>estructuras de datos</a:t>
            </a:r>
            <a:r>
              <a:rPr lang="en" dirty="0">
                <a:solidFill>
                  <a:schemeClr val="bg1"/>
                </a:solidFill>
              </a:rPr>
              <a:t>.</a:t>
            </a:r>
          </a:p>
          <a:p>
            <a:pPr marL="685800" lvl="1">
              <a:lnSpc>
                <a:spcPct val="100000"/>
              </a:lnSpc>
              <a:spcAft>
                <a:spcPts val="0"/>
              </a:spcAft>
              <a:buClr>
                <a:schemeClr val="bg1"/>
              </a:buClr>
            </a:pPr>
            <a:r>
              <a:rPr lang="en" dirty="0">
                <a:solidFill>
                  <a:schemeClr val="bg1"/>
                </a:solidFill>
              </a:rPr>
              <a:t>Rendimiento mediante estructuras de datos, ‘tarda menos en hacer el trabajo’.</a:t>
            </a: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 </a:t>
            </a:r>
            <a:endParaRPr lang="en" sz="1800" b="1" dirty="0">
              <a:solidFill>
                <a:schemeClr val="bg1"/>
              </a:solidFill>
            </a:endParaRPr>
          </a:p>
          <a:p>
            <a:pPr lvl="0" rtl="0">
              <a:spcBef>
                <a:spcPts val="0"/>
              </a:spcBef>
              <a:buNone/>
            </a:pPr>
            <a:endParaRPr dirty="0">
              <a:solidFill>
                <a:schemeClr val="bg1"/>
              </a:solidFill>
            </a:endParaRPr>
          </a:p>
        </p:txBody>
      </p:sp>
      <p:sp>
        <p:nvSpPr>
          <p:cNvPr id="535" name="Shape 53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35</a:t>
            </a:fld>
            <a:endParaRPr lang="en"/>
          </a:p>
        </p:txBody>
      </p:sp>
      <p:pic>
        <p:nvPicPr>
          <p:cNvPr id="15"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6"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7"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8"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9"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1"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22"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18" name="Rectangle 17"/>
          <p:cNvSpPr/>
          <p:nvPr/>
        </p:nvSpPr>
        <p:spPr>
          <a:xfrm>
            <a:off x="0" y="0"/>
            <a:ext cx="9144000" cy="450406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hape 53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507" name="Shape 507"/>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b="1">
                <a:solidFill>
                  <a:srgbClr val="FFFFFF"/>
                </a:solidFill>
              </a:rPr>
              <a:t>7) Conoce tu problema</a:t>
            </a:r>
          </a:p>
        </p:txBody>
      </p:sp>
      <p:sp>
        <p:nvSpPr>
          <p:cNvPr id="509" name="Shape 50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36</a:t>
            </a:fld>
            <a:endParaRPr lang="en"/>
          </a:p>
        </p:txBody>
      </p:sp>
      <p:sp>
        <p:nvSpPr>
          <p:cNvPr id="7" name="Shape 525"/>
          <p:cNvSpPr txBox="1">
            <a:spLocks noGrp="1"/>
          </p:cNvSpPr>
          <p:nvPr>
            <p:ph type="body" idx="1"/>
          </p:nvPr>
        </p:nvSpPr>
        <p:spPr>
          <a:xfrm>
            <a:off x="107930" y="831409"/>
            <a:ext cx="8772900" cy="3964500"/>
          </a:xfrm>
          <a:prstGeom prst="rect">
            <a:avLst/>
          </a:prstGeom>
        </p:spPr>
        <p:txBody>
          <a:bodyPr lIns="91425" tIns="91425" rIns="91425" bIns="91425" anchor="t" anchorCtr="0">
            <a:noAutofit/>
          </a:bodyPr>
          <a:lstStyle/>
          <a:p>
            <a:pPr marL="57150" lvl="0"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No resuelvas problemas que no debes resolver.</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¡Usa el sentido común!</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Ten cuidado de no crear problemas.</a:t>
            </a:r>
          </a:p>
          <a:p>
            <a:pPr lvl="0" indent="0" rtl="0">
              <a:lnSpc>
                <a:spcPct val="100000"/>
              </a:lnSpc>
              <a:spcBef>
                <a:spcPts val="0"/>
              </a:spcBef>
              <a:spcAft>
                <a:spcPts val="0"/>
              </a:spcAft>
              <a:buNone/>
            </a:pPr>
            <a:endParaRPr dirty="0">
              <a:solidFill>
                <a:schemeClr val="bg1"/>
              </a:solidFill>
            </a:endParaRPr>
          </a:p>
          <a:p>
            <a:pPr lvl="0" rtl="0">
              <a:lnSpc>
                <a:spcPct val="100000"/>
              </a:lnSpc>
              <a:spcBef>
                <a:spcPts val="0"/>
              </a:spcBef>
              <a:buNone/>
            </a:pPr>
            <a:endParaRPr dirty="0">
              <a:solidFill>
                <a:schemeClr val="bg1"/>
              </a:solidFill>
            </a:endParaRPr>
          </a:p>
        </p:txBody>
      </p:sp>
      <p:pic>
        <p:nvPicPr>
          <p:cNvPr id="12"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3"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4"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5"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6" name="CuadroTexto 21"/>
          <p:cNvSpPr txBox="1"/>
          <p:nvPr/>
        </p:nvSpPr>
        <p:spPr>
          <a:xfrm>
            <a:off x="5683788" y="4572128"/>
            <a:ext cx="2307862" cy="553998"/>
          </a:xfrm>
          <a:prstGeom prst="rect">
            <a:avLst/>
          </a:prstGeom>
          <a:noFill/>
        </p:spPr>
        <p:txBody>
          <a:bodyPr wrap="square" rtlCol="0">
            <a:spAutoFit/>
          </a:bodyPr>
          <a:lstStyle/>
          <a:p>
            <a:pPr algn="r"/>
            <a:r>
              <a:rPr lang="en-US" sz="1500" b="1" i="1">
                <a:latin typeface="Open Sans" charset="0"/>
                <a:ea typeface="Open Sans" charset="0"/>
                <a:cs typeface="Open Sans" charset="0"/>
              </a:rPr>
              <a:t>9 y 10 de febrero</a:t>
            </a:r>
          </a:p>
          <a:p>
            <a:pPr algn="r"/>
            <a:r>
              <a:rPr lang="en-US" sz="1500">
                <a:latin typeface="Open Sans" charset="0"/>
                <a:ea typeface="Open Sans" charset="0"/>
                <a:cs typeface="Open Sans" charset="0"/>
              </a:rPr>
              <a:t>#T3chFest2017</a:t>
            </a:r>
            <a:endParaRPr lang="en-US" sz="1500" dirty="0">
              <a:latin typeface="Open Sans" charset="0"/>
              <a:ea typeface="Open Sans" charset="0"/>
              <a:cs typeface="Open Sans" charset="0"/>
            </a:endParaRPr>
          </a:p>
        </p:txBody>
      </p:sp>
      <p:pic>
        <p:nvPicPr>
          <p:cNvPr id="17" name="Picture 16"/>
          <p:cNvPicPr>
            <a:picLocks noChangeAspect="1"/>
          </p:cNvPicPr>
          <p:nvPr/>
        </p:nvPicPr>
        <p:blipFill>
          <a:blip r:embed="rId7"/>
          <a:stretch>
            <a:fillRect/>
          </a:stretch>
        </p:blipFill>
        <p:spPr>
          <a:xfrm>
            <a:off x="2003207" y="1906499"/>
            <a:ext cx="5137586" cy="2148445"/>
          </a:xfrm>
          <a:prstGeom prst="rect">
            <a:avLst/>
          </a:prstGeom>
        </p:spPr>
      </p:pic>
      <p:sp>
        <p:nvSpPr>
          <p:cNvPr id="20"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21"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31" name="Rectangle 30"/>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5955" y="850882"/>
            <a:ext cx="2650852" cy="1108538"/>
          </a:xfrm>
          <a:prstGeom prst="rect">
            <a:avLst/>
          </a:prstGeom>
        </p:spPr>
      </p:pic>
      <p:sp>
        <p:nvSpPr>
          <p:cNvPr id="30" name="Shape 53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515" name="Shape 515"/>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a:solidFill>
                  <a:srgbClr val="FFFFFF"/>
                </a:solidFill>
              </a:rPr>
              <a:t>7) Conoce tu problema</a:t>
            </a:r>
          </a:p>
        </p:txBody>
      </p:sp>
      <p:sp>
        <p:nvSpPr>
          <p:cNvPr id="517" name="Shape 51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37</a:t>
            </a:fld>
            <a:endParaRPr lang="en"/>
          </a:p>
        </p:txBody>
      </p:sp>
      <p:pic>
        <p:nvPicPr>
          <p:cNvPr id="518" name="Shape 518"/>
          <p:cNvPicPr preferRelativeResize="0"/>
          <p:nvPr/>
        </p:nvPicPr>
        <p:blipFill>
          <a:blip r:embed="rId4">
            <a:alphaModFix/>
          </a:blip>
          <a:stretch>
            <a:fillRect/>
          </a:stretch>
        </p:blipFill>
        <p:spPr>
          <a:xfrm>
            <a:off x="6548737" y="1097507"/>
            <a:ext cx="1704975" cy="2924175"/>
          </a:xfrm>
          <a:prstGeom prst="rect">
            <a:avLst/>
          </a:prstGeom>
          <a:noFill/>
          <a:ln>
            <a:noFill/>
          </a:ln>
        </p:spPr>
      </p:pic>
      <p:sp>
        <p:nvSpPr>
          <p:cNvPr id="18" name="Shape 525"/>
          <p:cNvSpPr txBox="1">
            <a:spLocks noGrp="1"/>
          </p:cNvSpPr>
          <p:nvPr>
            <p:ph type="body" idx="1"/>
          </p:nvPr>
        </p:nvSpPr>
        <p:spPr>
          <a:xfrm>
            <a:off x="107930" y="831409"/>
            <a:ext cx="8772900" cy="3964500"/>
          </a:xfrm>
          <a:prstGeom prst="rect">
            <a:avLst/>
          </a:prstGeom>
        </p:spPr>
        <p:txBody>
          <a:bodyPr lIns="91425" tIns="91425" rIns="91425" bIns="91425" anchor="t" anchorCtr="0">
            <a:noAutofit/>
          </a:bodyPr>
          <a:lstStyle/>
          <a:p>
            <a:pPr marL="57150" lvl="0"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No resuelvas problemas que no debes resolver.</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¡Usa el sentido común!</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Ten cuidado de no crear problemas.</a:t>
            </a:r>
          </a:p>
          <a:p>
            <a:pPr marL="285750" lvl="0" indent="-285750" rtl="0">
              <a:lnSpc>
                <a:spcPct val="100000"/>
              </a:lnSpc>
              <a:spcBef>
                <a:spcPts val="0"/>
              </a:spcBef>
              <a:spcAft>
                <a:spcPts val="0"/>
              </a:spcAft>
              <a:buClr>
                <a:schemeClr val="bg1"/>
              </a:buClr>
              <a:buFont typeface="Arial" panose="020B0604020202020204" pitchFamily="34" charset="0"/>
              <a:buChar char="•"/>
            </a:pPr>
            <a:endParaRPr dirty="0">
              <a:solidFill>
                <a:schemeClr val="bg1"/>
              </a:solidFill>
            </a:endParaRPr>
          </a:p>
          <a:p>
            <a:pPr marL="57150" lvl="0"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No pre-optimices. </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Mide tu código. Usa herramientas de ‘performance analysis’.</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Piensa en los datos. ¿Tamaño? ¿Cache?</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Regla del 20/80.</a:t>
            </a:r>
          </a:p>
          <a:p>
            <a:pPr marL="285750" lvl="0" indent="-285750" rtl="0">
              <a:lnSpc>
                <a:spcPct val="100000"/>
              </a:lnSpc>
              <a:spcBef>
                <a:spcPts val="0"/>
              </a:spcBef>
              <a:buClr>
                <a:schemeClr val="bg1"/>
              </a:buClr>
              <a:buFont typeface="Arial" panose="020B0604020202020204" pitchFamily="34" charset="0"/>
              <a:buChar char="•"/>
            </a:pPr>
            <a:endParaRPr dirty="0">
              <a:solidFill>
                <a:schemeClr val="bg1"/>
              </a:solidFill>
            </a:endParaRPr>
          </a:p>
        </p:txBody>
      </p:sp>
      <p:pic>
        <p:nvPicPr>
          <p:cNvPr id="23" name="Imagen 18"/>
          <p:cNvPicPr>
            <a:picLocks noChangeAspect="1"/>
          </p:cNvPicPr>
          <p:nvPr/>
        </p:nvPicPr>
        <p:blipFill rotWithShape="1">
          <a:blip r:embed="rId5"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24" name="Imagen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25" name="Imagen 1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26" name="Imagen 2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27"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8"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29"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18" name="Rectangle 17"/>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hape 53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524" name="Shape 524"/>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a:solidFill>
                  <a:srgbClr val="FFFFFF"/>
                </a:solidFill>
              </a:rPr>
              <a:t>7) Conoce tu problema</a:t>
            </a:r>
          </a:p>
        </p:txBody>
      </p:sp>
      <p:sp>
        <p:nvSpPr>
          <p:cNvPr id="525" name="Shape 525"/>
          <p:cNvSpPr txBox="1">
            <a:spLocks noGrp="1"/>
          </p:cNvSpPr>
          <p:nvPr>
            <p:ph type="body" idx="1"/>
          </p:nvPr>
        </p:nvSpPr>
        <p:spPr>
          <a:xfrm>
            <a:off x="107930" y="831409"/>
            <a:ext cx="8772900" cy="3964500"/>
          </a:xfrm>
          <a:prstGeom prst="rect">
            <a:avLst/>
          </a:prstGeom>
        </p:spPr>
        <p:txBody>
          <a:bodyPr lIns="91425" tIns="91425" rIns="91425" bIns="91425" anchor="t" anchorCtr="0">
            <a:noAutofit/>
          </a:bodyPr>
          <a:lstStyle/>
          <a:p>
            <a:pPr marL="57150" lvl="0"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No resuelvas problemas que no debes resolver.</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¡Usa el sentido común!</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Ten cuidado de no crear problemas.</a:t>
            </a:r>
          </a:p>
          <a:p>
            <a:pPr marL="285750" lvl="0" indent="-285750" rtl="0">
              <a:lnSpc>
                <a:spcPct val="100000"/>
              </a:lnSpc>
              <a:spcBef>
                <a:spcPts val="0"/>
              </a:spcBef>
              <a:spcAft>
                <a:spcPts val="0"/>
              </a:spcAft>
              <a:buClr>
                <a:schemeClr val="bg1"/>
              </a:buClr>
              <a:buFont typeface="Arial" panose="020B0604020202020204" pitchFamily="34" charset="0"/>
              <a:buChar char="•"/>
            </a:pPr>
            <a:endParaRPr dirty="0">
              <a:solidFill>
                <a:schemeClr val="bg1"/>
              </a:solidFill>
            </a:endParaRPr>
          </a:p>
          <a:p>
            <a:pPr marL="57150" lvl="0"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No pre-optimices. </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Mide tu código. Usa herramientas de ‘performance analysis’.</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Piensa en los datos. ¿Tamaño? ¿Cache?</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Regla del 20/80.</a:t>
            </a:r>
          </a:p>
          <a:p>
            <a:pPr marL="285750" lvl="0" indent="-285750" rtl="0">
              <a:lnSpc>
                <a:spcPct val="100000"/>
              </a:lnSpc>
              <a:spcBef>
                <a:spcPts val="0"/>
              </a:spcBef>
              <a:spcAft>
                <a:spcPts val="0"/>
              </a:spcAft>
              <a:buClr>
                <a:schemeClr val="bg1"/>
              </a:buClr>
              <a:buFont typeface="Arial" panose="020B0604020202020204" pitchFamily="34" charset="0"/>
              <a:buChar char="•"/>
            </a:pPr>
            <a:endParaRPr dirty="0">
              <a:solidFill>
                <a:schemeClr val="bg1"/>
              </a:solidFill>
            </a:endParaRPr>
          </a:p>
          <a:p>
            <a:pPr marL="57150" lvl="0"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No te acomodes. </a:t>
            </a:r>
            <a:r>
              <a:rPr lang="en" sz="1500" dirty="0">
                <a:solidFill>
                  <a:schemeClr val="bg1"/>
                </a:solidFill>
              </a:rPr>
              <a:t>AKA Reconoce tu ignorancia.</a:t>
            </a:r>
            <a:r>
              <a:rPr lang="en" dirty="0">
                <a:solidFill>
                  <a:schemeClr val="bg1"/>
                </a:solidFill>
              </a:rPr>
              <a:t> </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Asiste a conferencias. </a:t>
            </a:r>
          </a:p>
          <a:p>
            <a:pPr marL="57150" lvl="1" indent="-285750" rtl="0">
              <a:lnSpc>
                <a:spcPct val="100000"/>
              </a:lnSpc>
              <a:spcBef>
                <a:spcPts val="0"/>
              </a:spcBef>
              <a:spcAft>
                <a:spcPts val="0"/>
              </a:spcAft>
              <a:buClr>
                <a:schemeClr val="bg1"/>
              </a:buClr>
              <a:buFont typeface="Arial" panose="020B0604020202020204" pitchFamily="34" charset="0"/>
              <a:buChar char="•"/>
            </a:pPr>
            <a:r>
              <a:rPr lang="en" dirty="0">
                <a:solidFill>
                  <a:schemeClr val="bg1"/>
                </a:solidFill>
              </a:rPr>
              <a:t>Pregunta. Prueba. Aprende.</a:t>
            </a:r>
          </a:p>
          <a:p>
            <a:pPr marL="285750" lvl="0" indent="-285750" rtl="0">
              <a:lnSpc>
                <a:spcPct val="100000"/>
              </a:lnSpc>
              <a:spcBef>
                <a:spcPts val="0"/>
              </a:spcBef>
              <a:buClr>
                <a:schemeClr val="bg1"/>
              </a:buClr>
              <a:buFont typeface="Arial" panose="020B0604020202020204" pitchFamily="34" charset="0"/>
              <a:buChar char="•"/>
            </a:pPr>
            <a:endParaRPr dirty="0">
              <a:solidFill>
                <a:schemeClr val="bg1"/>
              </a:solidFill>
            </a:endParaRPr>
          </a:p>
        </p:txBody>
      </p:sp>
      <p:sp>
        <p:nvSpPr>
          <p:cNvPr id="526" name="Shape 52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38</a:t>
            </a:fld>
            <a:endParaRPr lang="en"/>
          </a:p>
        </p:txBody>
      </p:sp>
      <p:pic>
        <p:nvPicPr>
          <p:cNvPr id="527" name="Shape 527" descr="techfest.png"/>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944852" y="2890283"/>
            <a:ext cx="1835316" cy="1306161"/>
          </a:xfrm>
          <a:prstGeom prst="rect">
            <a:avLst/>
          </a:prstGeom>
          <a:noFill/>
          <a:ln>
            <a:noFill/>
          </a:ln>
        </p:spPr>
      </p:pic>
      <p:pic>
        <p:nvPicPr>
          <p:cNvPr id="10" name="Imagen 18"/>
          <p:cNvPicPr>
            <a:picLocks noChangeAspect="1"/>
          </p:cNvPicPr>
          <p:nvPr/>
        </p:nvPicPr>
        <p:blipFill rotWithShape="1">
          <a:blip r:embed="rId4"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1"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2"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3" name="Imagen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4"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pic>
        <p:nvPicPr>
          <p:cNvPr id="16" name="Picture 1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095955" y="850882"/>
            <a:ext cx="2650852" cy="1108538"/>
          </a:xfrm>
          <a:prstGeom prst="rect">
            <a:avLst/>
          </a:prstGeom>
        </p:spPr>
      </p:pic>
      <p:pic>
        <p:nvPicPr>
          <p:cNvPr id="19" name="Shape 518"/>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7727603" y="2035952"/>
            <a:ext cx="744854" cy="1211980"/>
          </a:xfrm>
          <a:prstGeom prst="rect">
            <a:avLst/>
          </a:prstGeom>
          <a:noFill/>
          <a:ln>
            <a:noFill/>
          </a:ln>
        </p:spPr>
      </p:pic>
      <p:sp>
        <p:nvSpPr>
          <p:cNvPr id="20"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21"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20" name="Rectangle 19"/>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Shape 53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533" name="Shape 533"/>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dirty="0">
                <a:solidFill>
                  <a:srgbClr val="FFFFFF"/>
                </a:solidFill>
              </a:rPr>
              <a:t>Conclusiones</a:t>
            </a:r>
          </a:p>
        </p:txBody>
      </p:sp>
      <p:sp>
        <p:nvSpPr>
          <p:cNvPr id="534" name="Shape 534"/>
          <p:cNvSpPr txBox="1">
            <a:spLocks noGrp="1"/>
          </p:cNvSpPr>
          <p:nvPr>
            <p:ph type="body" idx="1"/>
          </p:nvPr>
        </p:nvSpPr>
        <p:spPr>
          <a:xfrm>
            <a:off x="235500" y="832604"/>
            <a:ext cx="8520600" cy="3831600"/>
          </a:xfrm>
          <a:prstGeom prst="rect">
            <a:avLst/>
          </a:prstGeom>
        </p:spPr>
        <p:txBody>
          <a:bodyPr lIns="91425" tIns="91425" rIns="91425" bIns="91425" anchor="t" anchorCtr="0">
            <a:noAutofit/>
          </a:bodyPr>
          <a:lstStyle/>
          <a:p>
            <a:pPr marL="571500" lvl="0" indent="-342900">
              <a:lnSpc>
                <a:spcPct val="100000"/>
              </a:lnSpc>
              <a:spcAft>
                <a:spcPts val="0"/>
              </a:spcAft>
              <a:buClr>
                <a:schemeClr val="bg1"/>
              </a:buClr>
              <a:buFont typeface="+mj-lt"/>
              <a:buAutoNum type="arabicParenR"/>
            </a:pPr>
            <a:r>
              <a:rPr lang="en" dirty="0">
                <a:solidFill>
                  <a:schemeClr val="bg1"/>
                </a:solidFill>
              </a:rPr>
              <a:t>Conoce tus </a:t>
            </a:r>
            <a:r>
              <a:rPr lang="en" b="1" dirty="0">
                <a:solidFill>
                  <a:schemeClr val="bg1"/>
                </a:solidFill>
              </a:rPr>
              <a:t>herramientas</a:t>
            </a:r>
          </a:p>
          <a:p>
            <a:pPr marL="685800" lvl="1">
              <a:lnSpc>
                <a:spcPct val="100000"/>
              </a:lnSpc>
              <a:spcAft>
                <a:spcPts val="0"/>
              </a:spcAft>
              <a:buClr>
                <a:schemeClr val="bg1"/>
              </a:buClr>
            </a:pPr>
            <a:r>
              <a:rPr lang="en" dirty="0">
                <a:solidFill>
                  <a:schemeClr val="bg1"/>
                </a:solidFill>
              </a:rPr>
              <a:t>Lenguage, compiladores...</a:t>
            </a: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Conoce tu hardware: </a:t>
            </a:r>
            <a:r>
              <a:rPr lang="en" b="1" dirty="0">
                <a:solidFill>
                  <a:schemeClr val="bg1"/>
                </a:solidFill>
              </a:rPr>
              <a:t>CPU</a:t>
            </a:r>
          </a:p>
          <a:p>
            <a:pPr marL="685800" lvl="1" rtl="0">
              <a:lnSpc>
                <a:spcPct val="100000"/>
              </a:lnSpc>
              <a:spcBef>
                <a:spcPts val="0"/>
              </a:spcBef>
              <a:spcAft>
                <a:spcPts val="0"/>
              </a:spcAft>
              <a:buClr>
                <a:schemeClr val="bg1"/>
              </a:buClr>
            </a:pPr>
            <a:r>
              <a:rPr lang="en" dirty="0">
                <a:solidFill>
                  <a:schemeClr val="bg1"/>
                </a:solidFill>
              </a:rPr>
              <a:t>CPU es MUY rápida.</a:t>
            </a: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Conoce tu hardware: </a:t>
            </a:r>
            <a:r>
              <a:rPr lang="en" b="1" dirty="0">
                <a:solidFill>
                  <a:schemeClr val="bg1"/>
                </a:solidFill>
              </a:rPr>
              <a:t>memoria</a:t>
            </a:r>
          </a:p>
          <a:p>
            <a:pPr marL="685800" lvl="1" rtl="0">
              <a:lnSpc>
                <a:spcPct val="100000"/>
              </a:lnSpc>
              <a:spcBef>
                <a:spcPts val="0"/>
              </a:spcBef>
              <a:spcAft>
                <a:spcPts val="0"/>
              </a:spcAft>
              <a:buClr>
                <a:schemeClr val="bg1"/>
              </a:buClr>
            </a:pPr>
            <a:r>
              <a:rPr lang="en" dirty="0">
                <a:solidFill>
                  <a:schemeClr val="bg1"/>
                </a:solidFill>
              </a:rPr>
              <a:t>Codigo que respete la cache.</a:t>
            </a:r>
          </a:p>
          <a:p>
            <a:pPr marL="571500" lvl="0" indent="-342900">
              <a:lnSpc>
                <a:spcPct val="100000"/>
              </a:lnSpc>
              <a:spcAft>
                <a:spcPts val="0"/>
              </a:spcAft>
              <a:buClr>
                <a:schemeClr val="bg1"/>
              </a:buClr>
              <a:buFont typeface="+mj-lt"/>
              <a:buAutoNum type="arabicParenR"/>
            </a:pPr>
            <a:r>
              <a:rPr lang="en" dirty="0">
                <a:solidFill>
                  <a:schemeClr val="bg1"/>
                </a:solidFill>
              </a:rPr>
              <a:t>Conoce tus </a:t>
            </a:r>
            <a:r>
              <a:rPr lang="en" b="1" dirty="0">
                <a:solidFill>
                  <a:schemeClr val="bg1"/>
                </a:solidFill>
              </a:rPr>
              <a:t>números</a:t>
            </a:r>
          </a:p>
          <a:p>
            <a:pPr marL="685800" lvl="1">
              <a:lnSpc>
                <a:spcPct val="100000"/>
              </a:lnSpc>
              <a:spcAft>
                <a:spcPts val="0"/>
              </a:spcAft>
              <a:buClr>
                <a:schemeClr val="bg1"/>
              </a:buClr>
            </a:pPr>
            <a:r>
              <a:rPr lang="en" dirty="0">
                <a:solidFill>
                  <a:schemeClr val="bg1"/>
                </a:solidFill>
              </a:rPr>
              <a:t>Matemáticas, potencias de dos… </a:t>
            </a:r>
          </a:p>
          <a:p>
            <a:pPr marL="571500" lvl="0" indent="-342900">
              <a:lnSpc>
                <a:spcPct val="100000"/>
              </a:lnSpc>
              <a:spcAft>
                <a:spcPts val="0"/>
              </a:spcAft>
              <a:buClr>
                <a:schemeClr val="bg1"/>
              </a:buClr>
              <a:buFont typeface="+mj-lt"/>
              <a:buAutoNum type="arabicParenR"/>
            </a:pPr>
            <a:r>
              <a:rPr lang="en" dirty="0">
                <a:solidFill>
                  <a:schemeClr val="bg1"/>
                </a:solidFill>
              </a:rPr>
              <a:t>Conoce tu </a:t>
            </a:r>
            <a:r>
              <a:rPr lang="en" b="1" dirty="0">
                <a:solidFill>
                  <a:schemeClr val="bg1"/>
                </a:solidFill>
              </a:rPr>
              <a:t>algoritmos</a:t>
            </a:r>
            <a:r>
              <a:rPr lang="en" dirty="0">
                <a:solidFill>
                  <a:schemeClr val="bg1"/>
                </a:solidFill>
              </a:rPr>
              <a:t>.</a:t>
            </a:r>
          </a:p>
          <a:p>
            <a:pPr marL="685800" lvl="1">
              <a:lnSpc>
                <a:spcPct val="100000"/>
              </a:lnSpc>
              <a:spcAft>
                <a:spcPts val="0"/>
              </a:spcAft>
              <a:buClr>
                <a:schemeClr val="bg1"/>
              </a:buClr>
            </a:pPr>
            <a:r>
              <a:rPr lang="en" dirty="0">
                <a:solidFill>
                  <a:schemeClr val="bg1"/>
                </a:solidFill>
              </a:rPr>
              <a:t>Eficiencia mediante algoritmos, ‘haz solo el trabajo necesario’.</a:t>
            </a:r>
          </a:p>
          <a:p>
            <a:pPr marL="571500" lvl="0" indent="-342900">
              <a:lnSpc>
                <a:spcPct val="100000"/>
              </a:lnSpc>
              <a:spcAft>
                <a:spcPts val="0"/>
              </a:spcAft>
              <a:buClr>
                <a:schemeClr val="bg1"/>
              </a:buClr>
              <a:buFont typeface="+mj-lt"/>
              <a:buAutoNum type="arabicParenR"/>
            </a:pPr>
            <a:r>
              <a:rPr lang="en" dirty="0">
                <a:solidFill>
                  <a:schemeClr val="bg1"/>
                </a:solidFill>
              </a:rPr>
              <a:t>Conoce tus </a:t>
            </a:r>
            <a:r>
              <a:rPr lang="en" b="1" dirty="0">
                <a:solidFill>
                  <a:schemeClr val="bg1"/>
                </a:solidFill>
              </a:rPr>
              <a:t>estructuras de datos</a:t>
            </a:r>
            <a:r>
              <a:rPr lang="en" dirty="0">
                <a:solidFill>
                  <a:schemeClr val="bg1"/>
                </a:solidFill>
              </a:rPr>
              <a:t>.</a:t>
            </a:r>
          </a:p>
          <a:p>
            <a:pPr marL="685800" lvl="1">
              <a:lnSpc>
                <a:spcPct val="100000"/>
              </a:lnSpc>
              <a:spcAft>
                <a:spcPts val="0"/>
              </a:spcAft>
              <a:buClr>
                <a:schemeClr val="bg1"/>
              </a:buClr>
            </a:pPr>
            <a:r>
              <a:rPr lang="en" dirty="0">
                <a:solidFill>
                  <a:schemeClr val="bg1"/>
                </a:solidFill>
              </a:rPr>
              <a:t>Rendimiento mediante estructuras de datos, ‘tarda menos en hacer el trabajo’.</a:t>
            </a:r>
          </a:p>
          <a:p>
            <a:pPr marL="571500" lvl="0" indent="-342900" rtl="0">
              <a:lnSpc>
                <a:spcPct val="100000"/>
              </a:lnSpc>
              <a:spcBef>
                <a:spcPts val="0"/>
              </a:spcBef>
              <a:spcAft>
                <a:spcPts val="0"/>
              </a:spcAft>
              <a:buClr>
                <a:schemeClr val="bg1"/>
              </a:buClr>
              <a:buFont typeface="+mj-lt"/>
              <a:buAutoNum type="arabicParenR"/>
            </a:pPr>
            <a:r>
              <a:rPr lang="en" dirty="0">
                <a:solidFill>
                  <a:schemeClr val="bg1"/>
                </a:solidFill>
              </a:rPr>
              <a:t>Conoce tu problema</a:t>
            </a:r>
          </a:p>
          <a:p>
            <a:pPr marL="685800" lvl="1" rtl="0">
              <a:lnSpc>
                <a:spcPct val="100000"/>
              </a:lnSpc>
              <a:spcBef>
                <a:spcPts val="0"/>
              </a:spcBef>
              <a:spcAft>
                <a:spcPts val="0"/>
              </a:spcAft>
              <a:buClr>
                <a:schemeClr val="bg1"/>
              </a:buClr>
            </a:pPr>
            <a:r>
              <a:rPr lang="en" sz="1800" b="1" dirty="0">
                <a:solidFill>
                  <a:schemeClr val="bg1"/>
                </a:solidFill>
              </a:rPr>
              <a:t>¡Usa el sentido común!</a:t>
            </a:r>
          </a:p>
          <a:p>
            <a:pPr lvl="0" rtl="0">
              <a:spcBef>
                <a:spcPts val="0"/>
              </a:spcBef>
              <a:buNone/>
            </a:pPr>
            <a:endParaRPr dirty="0">
              <a:solidFill>
                <a:schemeClr val="bg1"/>
              </a:solidFill>
            </a:endParaRPr>
          </a:p>
        </p:txBody>
      </p:sp>
      <p:sp>
        <p:nvSpPr>
          <p:cNvPr id="535" name="Shape 53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39</a:t>
            </a:fld>
            <a:endParaRPr lang="en"/>
          </a:p>
        </p:txBody>
      </p:sp>
      <p:pic>
        <p:nvPicPr>
          <p:cNvPr id="15"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8146960" y="3929871"/>
            <a:ext cx="1003918" cy="629190"/>
          </a:xfrm>
          <a:prstGeom prst="rect">
            <a:avLst/>
          </a:prstGeom>
        </p:spPr>
      </p:pic>
      <p:pic>
        <p:nvPicPr>
          <p:cNvPr id="16"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7" name="Imagen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2891" y="4438587"/>
            <a:ext cx="445121" cy="113210"/>
          </a:xfrm>
          <a:prstGeom prst="rect">
            <a:avLst/>
          </a:prstGeom>
        </p:spPr>
      </p:pic>
      <p:pic>
        <p:nvPicPr>
          <p:cNvPr id="18" name="Imagen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9"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sp>
        <p:nvSpPr>
          <p:cNvPr id="21"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23"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spTree>
    <p:extLst>
      <p:ext uri="{BB962C8B-B14F-4D97-AF65-F5344CB8AC3E}">
        <p14:creationId xmlns:p14="http://schemas.microsoft.com/office/powerpoint/2010/main" val="1084253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13" name="Rectangle 12"/>
          <p:cNvSpPr/>
          <p:nvPr/>
        </p:nvSpPr>
        <p:spPr>
          <a:xfrm>
            <a:off x="0" y="0"/>
            <a:ext cx="9144000" cy="45040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hape 532"/>
          <p:cNvSpPr/>
          <p:nvPr/>
        </p:nvSpPr>
        <p:spPr>
          <a:xfrm>
            <a:off x="0" y="107825"/>
            <a:ext cx="9144000" cy="637500"/>
          </a:xfrm>
          <a:prstGeom prst="rect">
            <a:avLst/>
          </a:prstGeom>
          <a:solidFill>
            <a:srgbClr val="0070C0"/>
          </a:solidFill>
          <a:ln>
            <a:noFill/>
          </a:ln>
        </p:spPr>
        <p:txBody>
          <a:bodyPr lIns="91425" tIns="91425" rIns="91425" bIns="91425" anchor="ctr" anchorCtr="0">
            <a:noAutofit/>
          </a:bodyPr>
          <a:lstStyle/>
          <a:p>
            <a:pPr lvl="0">
              <a:spcBef>
                <a:spcPts val="0"/>
              </a:spcBef>
              <a:buNone/>
            </a:pPr>
            <a:endParaRPr/>
          </a:p>
        </p:txBody>
      </p:sp>
      <p:sp>
        <p:nvSpPr>
          <p:cNvPr id="541" name="Shape 541"/>
          <p:cNvSpPr txBox="1">
            <a:spLocks noGrp="1"/>
          </p:cNvSpPr>
          <p:nvPr>
            <p:ph type="title"/>
          </p:nvPr>
        </p:nvSpPr>
        <p:spPr>
          <a:xfrm>
            <a:off x="311700" y="140225"/>
            <a:ext cx="8520600" cy="572700"/>
          </a:xfrm>
          <a:prstGeom prst="rect">
            <a:avLst/>
          </a:prstGeom>
        </p:spPr>
        <p:txBody>
          <a:bodyPr lIns="91425" tIns="91425" rIns="91425" bIns="91425" anchor="t" anchorCtr="0">
            <a:noAutofit/>
          </a:bodyPr>
          <a:lstStyle/>
          <a:p>
            <a:pPr lvl="0" rtl="0">
              <a:spcBef>
                <a:spcPts val="0"/>
              </a:spcBef>
              <a:buNone/>
            </a:pPr>
            <a:r>
              <a:rPr lang="en">
                <a:solidFill>
                  <a:srgbClr val="FFFFFF"/>
                </a:solidFill>
              </a:rPr>
              <a:t>¡Gracias!</a:t>
            </a:r>
          </a:p>
        </p:txBody>
      </p:sp>
      <p:sp>
        <p:nvSpPr>
          <p:cNvPr id="542" name="Shape 542"/>
          <p:cNvSpPr txBox="1">
            <a:spLocks noGrp="1"/>
          </p:cNvSpPr>
          <p:nvPr>
            <p:ph type="body" idx="1"/>
          </p:nvPr>
        </p:nvSpPr>
        <p:spPr>
          <a:xfrm>
            <a:off x="4910573" y="913508"/>
            <a:ext cx="4047165" cy="2557830"/>
          </a:xfrm>
          <a:prstGeom prst="rect">
            <a:avLst/>
          </a:prstGeom>
        </p:spPr>
        <p:txBody>
          <a:bodyPr lIns="91425" tIns="91425" rIns="91425" bIns="91425" anchor="t" anchorCtr="0">
            <a:noAutofit/>
          </a:bodyPr>
          <a:lstStyle/>
          <a:p>
            <a:pPr lvl="0" algn="r" rtl="0">
              <a:spcBef>
                <a:spcPts val="0"/>
              </a:spcBef>
              <a:buNone/>
            </a:pPr>
            <a:r>
              <a:rPr lang="en" sz="2400" dirty="0">
                <a:solidFill>
                  <a:schemeClr val="bg1"/>
                </a:solidFill>
              </a:rPr>
              <a:t>¿Comentarios? </a:t>
            </a:r>
          </a:p>
          <a:p>
            <a:pPr lvl="0" algn="r">
              <a:spcBef>
                <a:spcPts val="0"/>
              </a:spcBef>
              <a:buNone/>
            </a:pPr>
            <a:r>
              <a:rPr lang="en" sz="2400" dirty="0">
                <a:solidFill>
                  <a:schemeClr val="bg1"/>
                </a:solidFill>
              </a:rPr>
              <a:t>¿Preguntas?</a:t>
            </a:r>
          </a:p>
          <a:p>
            <a:pPr lvl="0" algn="r">
              <a:spcBef>
                <a:spcPts val="0"/>
              </a:spcBef>
              <a:buNone/>
            </a:pPr>
            <a:endParaRPr lang="en" sz="2400" dirty="0">
              <a:solidFill>
                <a:schemeClr val="bg1"/>
              </a:solidFill>
            </a:endParaRPr>
          </a:p>
          <a:p>
            <a:pPr lvl="0" algn="r" rtl="0">
              <a:spcBef>
                <a:spcPts val="0"/>
              </a:spcBef>
              <a:buNone/>
            </a:pPr>
            <a:r>
              <a:rPr lang="en" sz="2400" dirty="0">
                <a:solidFill>
                  <a:schemeClr val="bg1"/>
                </a:solidFill>
                <a:latin typeface="Droid Sans"/>
                <a:ea typeface="Droid Sans"/>
                <a:cs typeface="Droid Sans"/>
                <a:sym typeface="Droid Sans"/>
              </a:rPr>
              <a:t>juanmi.huertas@hp.com</a:t>
            </a:r>
          </a:p>
        </p:txBody>
      </p:sp>
      <p:sp>
        <p:nvSpPr>
          <p:cNvPr id="543" name="Shape 5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40</a:t>
            </a:fld>
            <a:endParaRPr lang="en"/>
          </a:p>
        </p:txBody>
      </p:sp>
      <p:pic>
        <p:nvPicPr>
          <p:cNvPr id="8" name="Imagen 18"/>
          <p:cNvPicPr>
            <a:picLocks noChangeAspect="1"/>
          </p:cNvPicPr>
          <p:nvPr/>
        </p:nvPicPr>
        <p:blipFill rotWithShape="1">
          <a:blip r:embed="rId3" cstate="screen">
            <a:extLst>
              <a:ext uri="{28A0092B-C50C-407E-A947-70E740481C1C}">
                <a14:useLocalDpi xmlns:a14="http://schemas.microsoft.com/office/drawing/2010/main"/>
              </a:ext>
            </a:extLst>
          </a:blip>
          <a:srcRect b="37327"/>
          <a:stretch/>
        </p:blipFill>
        <p:spPr>
          <a:xfrm>
            <a:off x="7458635" y="3576918"/>
            <a:ext cx="1692243" cy="982143"/>
          </a:xfrm>
          <a:prstGeom prst="rect">
            <a:avLst/>
          </a:prstGeom>
        </p:spPr>
      </p:pic>
      <p:pic>
        <p:nvPicPr>
          <p:cNvPr id="11" name="Imagen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1504" y="4725364"/>
            <a:ext cx="1983182" cy="251833"/>
          </a:xfrm>
          <a:prstGeom prst="rect">
            <a:avLst/>
          </a:prstGeom>
        </p:spPr>
      </p:pic>
      <p:sp>
        <p:nvSpPr>
          <p:cNvPr id="12" name="CuadroTexto 21"/>
          <p:cNvSpPr txBox="1"/>
          <p:nvPr/>
        </p:nvSpPr>
        <p:spPr>
          <a:xfrm>
            <a:off x="5683788" y="4572128"/>
            <a:ext cx="2307862" cy="553998"/>
          </a:xfrm>
          <a:prstGeom prst="rect">
            <a:avLst/>
          </a:prstGeom>
          <a:noFill/>
        </p:spPr>
        <p:txBody>
          <a:bodyPr wrap="square" rtlCol="0">
            <a:spAutoFit/>
          </a:bodyPr>
          <a:lstStyle/>
          <a:p>
            <a:pPr algn="r"/>
            <a:r>
              <a:rPr lang="en-US" sz="1500" b="1" i="1" dirty="0">
                <a:latin typeface="Open Sans" charset="0"/>
                <a:ea typeface="Open Sans" charset="0"/>
                <a:cs typeface="Open Sans" charset="0"/>
              </a:rPr>
              <a:t>9 y 10 de </a:t>
            </a:r>
            <a:r>
              <a:rPr lang="en-US" sz="1500" b="1" i="1" dirty="0" err="1">
                <a:latin typeface="Open Sans" charset="0"/>
                <a:ea typeface="Open Sans" charset="0"/>
                <a:cs typeface="Open Sans" charset="0"/>
              </a:rPr>
              <a:t>febrero</a:t>
            </a:r>
            <a:endParaRPr lang="en-US" sz="1500" b="1" i="1" dirty="0">
              <a:latin typeface="Open Sans" charset="0"/>
              <a:ea typeface="Open Sans" charset="0"/>
              <a:cs typeface="Open Sans" charset="0"/>
            </a:endParaRPr>
          </a:p>
          <a:p>
            <a:pPr algn="r"/>
            <a:r>
              <a:rPr lang="en-US" sz="1500" dirty="0">
                <a:latin typeface="Open Sans" charset="0"/>
                <a:ea typeface="Open Sans" charset="0"/>
                <a:cs typeface="Open Sans" charset="0"/>
              </a:rPr>
              <a:t>#T3chFest2017</a:t>
            </a:r>
          </a:p>
        </p:txBody>
      </p:sp>
      <p:pic>
        <p:nvPicPr>
          <p:cNvPr id="9"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04067"/>
            <a:ext cx="9144000" cy="65268"/>
          </a:xfrm>
          <a:prstGeom prst="rect">
            <a:avLst/>
          </a:prstGeom>
        </p:spPr>
      </p:pic>
      <p:pic>
        <p:nvPicPr>
          <p:cNvPr id="10" name="Imagen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06899" y="4371005"/>
            <a:ext cx="750313" cy="176717"/>
          </a:xfrm>
          <a:prstGeom prst="rect">
            <a:avLst/>
          </a:prstGeom>
        </p:spPr>
      </p:pic>
      <p:sp>
        <p:nvSpPr>
          <p:cNvPr id="14" name="Shape 486"/>
          <p:cNvSpPr txBox="1"/>
          <p:nvPr/>
        </p:nvSpPr>
        <p:spPr>
          <a:xfrm>
            <a:off x="5852325" y="4755775"/>
            <a:ext cx="1169100" cy="387900"/>
          </a:xfrm>
          <a:prstGeom prst="rect">
            <a:avLst/>
          </a:prstGeom>
          <a:noFill/>
          <a:ln>
            <a:noFill/>
          </a:ln>
        </p:spPr>
        <p:txBody>
          <a:bodyPr lIns="91425" tIns="91425" rIns="91425" bIns="91425" anchor="t" anchorCtr="0">
            <a:noAutofit/>
          </a:bodyPr>
          <a:lstStyle/>
          <a:p>
            <a:pPr lvl="0" indent="457200" rtl="0">
              <a:spcBef>
                <a:spcPts val="0"/>
              </a:spcBef>
              <a:buNone/>
            </a:pPr>
            <a:r>
              <a:rPr lang="en" dirty="0"/>
              <a:t>...</a:t>
            </a:r>
          </a:p>
        </p:txBody>
      </p:sp>
      <p:sp>
        <p:nvSpPr>
          <p:cNvPr id="15" name="Shape 71"/>
          <p:cNvSpPr txBox="1">
            <a:spLocks/>
          </p:cNvSpPr>
          <p:nvPr/>
        </p:nvSpPr>
        <p:spPr>
          <a:xfrm>
            <a:off x="8683388" y="4663216"/>
            <a:ext cx="548700" cy="393600"/>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 dirty="0"/>
              <a:t>/40</a:t>
            </a:r>
          </a:p>
        </p:txBody>
      </p:sp>
      <p:pic>
        <p:nvPicPr>
          <p:cNvPr id="21" name="Imagen 19"/>
          <p:cNvPicPr>
            <a:picLocks noChangeAspect="1"/>
          </p:cNvPicPr>
          <p:nvPr/>
        </p:nvPicPr>
        <p:blipFill rotWithShape="1">
          <a:blip r:embed="rId6" cstate="screen">
            <a:extLst>
              <a:ext uri="{28A0092B-C50C-407E-A947-70E740481C1C}">
                <a14:useLocalDpi xmlns:a14="http://schemas.microsoft.com/office/drawing/2010/main"/>
              </a:ext>
            </a:extLst>
          </a:blip>
          <a:srcRect l="-935" t="1" r="78106" b="8921"/>
          <a:stretch/>
        </p:blipFill>
        <p:spPr>
          <a:xfrm rot="8486756">
            <a:off x="7832777" y="4339826"/>
            <a:ext cx="223215" cy="209745"/>
          </a:xfrm>
          <a:prstGeom prst="rect">
            <a:avLst/>
          </a:prstGeom>
        </p:spPr>
      </p:pic>
      <p:pic>
        <p:nvPicPr>
          <p:cNvPr id="2050" name="Picture 2" descr="https://s-media-cache-ak0.pinimg.com/736x/4c/99/1e/4c991e1828b37ce674e087d77cd6b61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794" y="899055"/>
            <a:ext cx="4274648" cy="33940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4925</Words>
  <Application>Microsoft Office PowerPoint</Application>
  <PresentationFormat>On-screen Show (16:9)</PresentationFormat>
  <Paragraphs>1325</Paragraphs>
  <Slides>40</Slides>
  <Notes>40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Open Sans</vt:lpstr>
      <vt:lpstr>Droid Sans</vt:lpstr>
      <vt:lpstr>Consolas</vt:lpstr>
      <vt:lpstr>Arial</vt:lpstr>
      <vt:lpstr>simple-light-2</vt:lpstr>
      <vt:lpstr>PowerPoint Presentation</vt:lpstr>
      <vt:lpstr>Introducción</vt:lpstr>
      <vt:lpstr>1) Conoce tus herramientas</vt:lpstr>
      <vt:lpstr>2) Conoce tu hardware: CPU</vt:lpstr>
      <vt:lpstr>2) Conoce tu hardware: CPU</vt:lpstr>
      <vt:lpstr>2) Conoce tu hardware: CPU</vt:lpstr>
      <vt:lpstr>2) Conoce tu hardware: CPU</vt:lpstr>
      <vt:lpstr>2) Conoce tu hardware: CPU</vt:lpstr>
      <vt:lpstr>2) Conoce tu hardware: CPU</vt:lpstr>
      <vt:lpstr>3) Conoce tu hardware: Memoria</vt:lpstr>
      <vt:lpstr>3) Conoce tu hardware: Memoria</vt:lpstr>
      <vt:lpstr>3) Conoce tu hardware: Memoria</vt:lpstr>
      <vt:lpstr>3) Conoce tu hardware: Memoria</vt:lpstr>
      <vt:lpstr>Repasando, por ahora, 3 consejos…</vt:lpstr>
      <vt:lpstr>4) Conoce tus números </vt:lpstr>
      <vt:lpstr>4) Conoce tus números </vt:lpstr>
      <vt:lpstr>4) Conoce tus números </vt:lpstr>
      <vt:lpstr>5) Conoce tus algoritmos</vt:lpstr>
      <vt:lpstr>5) Conoce tus algoritmos </vt:lpstr>
      <vt:lpstr>5) Conoce tus algoritmos </vt:lpstr>
      <vt:lpstr>5) Conoce tus algoritmos </vt:lpstr>
      <vt:lpstr>5) Conoce tus algoritmos </vt:lpstr>
      <vt:lpstr>5) Conoce tus algoritmos </vt:lpstr>
      <vt:lpstr>5) Conoce tus algoritmos </vt:lpstr>
      <vt:lpstr>5) Conoce tus algoritmos </vt:lpstr>
      <vt:lpstr>5) Conoce tus algoritmos </vt:lpstr>
      <vt:lpstr>6) Conoce tus estructuras de datos  </vt:lpstr>
      <vt:lpstr>6) Conoce tus estructuras de datos  </vt:lpstr>
      <vt:lpstr>6) Conoce tus estructuras de datos  </vt:lpstr>
      <vt:lpstr>6) Conoce tu hardware: Memoria</vt:lpstr>
      <vt:lpstr>6) Conoce tu hardware: Memoria</vt:lpstr>
      <vt:lpstr>6) Conoce tu hardware: Memoria</vt:lpstr>
      <vt:lpstr>6) Conoce tu hardware: Memoria</vt:lpstr>
      <vt:lpstr>6) Conoce tus estructuras de datos  </vt:lpstr>
      <vt:lpstr>¡6! Falta uno.</vt:lpstr>
      <vt:lpstr>7) Conoce tu problema</vt:lpstr>
      <vt:lpstr>7) Conoce tu problema</vt:lpstr>
      <vt:lpstr>7) Conoce tu problema</vt:lpstr>
      <vt:lpstr>Conclusiones</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¿Cómo salvar al mundo programando?</dc:title>
  <dc:creator>Huertas Delgado, Juan Miguel</dc:creator>
  <cp:lastModifiedBy>Huertas Delgado, Juan Miguel</cp:lastModifiedBy>
  <cp:revision>53</cp:revision>
  <dcterms:modified xsi:type="dcterms:W3CDTF">2017-02-10T09:13:01Z</dcterms:modified>
</cp:coreProperties>
</file>