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83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87" r:id="rId17"/>
    <p:sldId id="273" r:id="rId18"/>
    <p:sldId id="274" r:id="rId19"/>
    <p:sldId id="276" r:id="rId20"/>
    <p:sldId id="275" r:id="rId21"/>
    <p:sldId id="277" r:id="rId22"/>
    <p:sldId id="272" r:id="rId23"/>
    <p:sldId id="278" r:id="rId24"/>
    <p:sldId id="279" r:id="rId25"/>
    <p:sldId id="289" r:id="rId26"/>
    <p:sldId id="290" r:id="rId27"/>
    <p:sldId id="288" r:id="rId28"/>
    <p:sldId id="280" r:id="rId29"/>
    <p:sldId id="281" r:id="rId30"/>
    <p:sldId id="282" r:id="rId31"/>
    <p:sldId id="284" r:id="rId32"/>
    <p:sldId id="285" r:id="rId33"/>
    <p:sldId id="28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5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/>
    <p:restoredTop sz="91743"/>
  </p:normalViewPr>
  <p:slideViewPr>
    <p:cSldViewPr snapToGrid="0" snapToObjects="1">
      <p:cViewPr varScale="1">
        <p:scale>
          <a:sx n="48" d="100"/>
          <a:sy n="48" d="100"/>
        </p:scale>
        <p:origin x="336" y="184"/>
      </p:cViewPr>
      <p:guideLst>
        <p:guide orient="horz" pos="2160"/>
        <p:guide pos="3840"/>
        <p:guide pos="1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D2154-84EE-3E4B-A0D6-94E61D1770B4}" type="datetimeFigureOut">
              <a:rPr lang="en-US" smtClean="0"/>
              <a:t>2/14/16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1052E-00AD-6941-80AA-5DA5CE797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5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Bootcamps y </a:t>
            </a:r>
            <a:r>
              <a:rPr lang="en-US" dirty="0" err="1" smtClean="0"/>
              <a:t>ense</a:t>
            </a:r>
            <a:r>
              <a:rPr lang="en-GB" dirty="0" err="1" smtClean="0"/>
              <a:t>ñanza</a:t>
            </a:r>
            <a:r>
              <a:rPr lang="en-GB" dirty="0" smtClean="0"/>
              <a:t> </a:t>
            </a:r>
            <a:r>
              <a:rPr lang="en-GB" dirty="0" err="1" smtClean="0"/>
              <a:t>puramente</a:t>
            </a:r>
            <a:r>
              <a:rPr lang="en-GB" dirty="0" smtClean="0"/>
              <a:t> </a:t>
            </a:r>
            <a:r>
              <a:rPr lang="en-GB" dirty="0" err="1" smtClean="0"/>
              <a:t>práctica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38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Incapacidad</a:t>
            </a:r>
            <a:r>
              <a:rPr lang="en-US" dirty="0" smtClean="0"/>
              <a:t> de las personas de </a:t>
            </a:r>
            <a:r>
              <a:rPr lang="en-US" dirty="0" err="1" smtClean="0"/>
              <a:t>manejar</a:t>
            </a:r>
            <a:r>
              <a:rPr lang="en-US" dirty="0" smtClean="0"/>
              <a:t> c</a:t>
            </a:r>
            <a:r>
              <a:rPr lang="en-GB" dirty="0" err="1" smtClean="0"/>
              <a:t>ómodamente</a:t>
            </a:r>
            <a:r>
              <a:rPr lang="en-GB" dirty="0" smtClean="0"/>
              <a:t> </a:t>
            </a:r>
            <a:r>
              <a:rPr lang="en-GB" dirty="0" err="1" smtClean="0"/>
              <a:t>los</a:t>
            </a:r>
            <a:r>
              <a:rPr lang="en-GB" dirty="0" smtClean="0"/>
              <a:t> </a:t>
            </a:r>
            <a:r>
              <a:rPr lang="en-GB" dirty="0" err="1" smtClean="0"/>
              <a:t>conceptos</a:t>
            </a:r>
            <a:r>
              <a:rPr lang="en-GB" dirty="0" smtClean="0"/>
              <a:t> </a:t>
            </a:r>
            <a:r>
              <a:rPr lang="en-GB" dirty="0" err="1" smtClean="0"/>
              <a:t>fundamentales</a:t>
            </a:r>
            <a:r>
              <a:rPr lang="en-GB" dirty="0" smtClean="0"/>
              <a:t> de </a:t>
            </a:r>
            <a:r>
              <a:rPr lang="en-GB" dirty="0" err="1" smtClean="0"/>
              <a:t>número</a:t>
            </a:r>
            <a:r>
              <a:rPr lang="en-GB" dirty="0" smtClean="0"/>
              <a:t> y azar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30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35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06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47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63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13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84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99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60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89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4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07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expansi</a:t>
            </a:r>
            <a:r>
              <a:rPr lang="en-GB" dirty="0" err="1" smtClean="0"/>
              <a:t>ón</a:t>
            </a:r>
            <a:r>
              <a:rPr lang="en-GB" dirty="0" smtClean="0"/>
              <a:t> </a:t>
            </a:r>
            <a:r>
              <a:rPr lang="en-GB" dirty="0" err="1" smtClean="0"/>
              <a:t>infinita</a:t>
            </a:r>
            <a:r>
              <a:rPr lang="en-GB" dirty="0" smtClean="0"/>
              <a:t>.</a:t>
            </a:r>
            <a:r>
              <a:rPr lang="en-GB" baseline="0" dirty="0" smtClean="0"/>
              <a:t> Hay </a:t>
            </a:r>
            <a:r>
              <a:rPr lang="en-GB" baseline="0" dirty="0" err="1" smtClean="0"/>
              <a:t>infinitos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números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tal</a:t>
            </a:r>
            <a:r>
              <a:rPr lang="en-GB" baseline="0" dirty="0" smtClean="0"/>
              <a:t> que 1/n </a:t>
            </a:r>
            <a:r>
              <a:rPr lang="en-GB" baseline="0" dirty="0" err="1" smtClean="0"/>
              <a:t>tiene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expansión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infinita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82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Broma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baseline="0" dirty="0" smtClean="0"/>
              <a:t> que 2**-54 &gt; 10 ** (- 20) con la </a:t>
            </a:r>
            <a:r>
              <a:rPr lang="en-US" baseline="0" dirty="0" err="1" smtClean="0"/>
              <a:t>homeopat</a:t>
            </a:r>
            <a:r>
              <a:rPr lang="en-GB" baseline="0" dirty="0" err="1" smtClean="0"/>
              <a:t>ía</a:t>
            </a:r>
            <a:r>
              <a:rPr lang="en-GB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768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41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7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Incapacidad</a:t>
            </a:r>
            <a:r>
              <a:rPr lang="en-US" dirty="0" smtClean="0"/>
              <a:t> de las personas de </a:t>
            </a:r>
            <a:r>
              <a:rPr lang="en-US" dirty="0" err="1" smtClean="0"/>
              <a:t>manejar</a:t>
            </a:r>
            <a:r>
              <a:rPr lang="en-US" dirty="0" smtClean="0"/>
              <a:t> c</a:t>
            </a:r>
            <a:r>
              <a:rPr lang="en-GB" dirty="0" err="1" smtClean="0"/>
              <a:t>ómodamente</a:t>
            </a:r>
            <a:r>
              <a:rPr lang="en-GB" dirty="0" smtClean="0"/>
              <a:t> </a:t>
            </a:r>
            <a:r>
              <a:rPr lang="en-GB" dirty="0" err="1" smtClean="0"/>
              <a:t>los</a:t>
            </a:r>
            <a:r>
              <a:rPr lang="en-GB" dirty="0" smtClean="0"/>
              <a:t> </a:t>
            </a:r>
            <a:r>
              <a:rPr lang="en-GB" dirty="0" err="1" smtClean="0"/>
              <a:t>conceptos</a:t>
            </a:r>
            <a:r>
              <a:rPr lang="en-GB" dirty="0" smtClean="0"/>
              <a:t> </a:t>
            </a:r>
            <a:r>
              <a:rPr lang="en-GB" dirty="0" err="1" smtClean="0"/>
              <a:t>fundamentales</a:t>
            </a:r>
            <a:r>
              <a:rPr lang="en-GB" dirty="0" smtClean="0"/>
              <a:t> de </a:t>
            </a:r>
            <a:r>
              <a:rPr lang="en-GB" dirty="0" err="1" smtClean="0"/>
              <a:t>número</a:t>
            </a:r>
            <a:r>
              <a:rPr lang="en-GB" dirty="0" smtClean="0"/>
              <a:t> y azar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40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6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13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93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Broma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baseline="0" dirty="0" smtClean="0"/>
              <a:t> que 2**-54 &gt; 10 ** (- 20) con la </a:t>
            </a:r>
            <a:r>
              <a:rPr lang="en-US" baseline="0" dirty="0" err="1" smtClean="0"/>
              <a:t>homeopat</a:t>
            </a:r>
            <a:r>
              <a:rPr lang="en-GB" baseline="0" dirty="0" err="1" smtClean="0"/>
              <a:t>ía</a:t>
            </a:r>
            <a:r>
              <a:rPr lang="en-GB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052E-00AD-6941-80AA-5DA5CE7977C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40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92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9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24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6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0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9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6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29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230C6-2E0A-4641-B2CF-4C89D6B46CED}" type="datetimeFigureOut">
              <a:rPr lang="en-US" smtClean="0"/>
              <a:t>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0EC74-14E5-DA47-BAF2-046539A88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5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0145" y="1551854"/>
            <a:ext cx="9144000" cy="2387600"/>
          </a:xfrm>
        </p:spPr>
        <p:txBody>
          <a:bodyPr>
            <a:normAutofit/>
          </a:bodyPr>
          <a:lstStyle/>
          <a:p>
            <a:r>
              <a:rPr lang="en-US" sz="8000" dirty="0" smtClean="0"/>
              <a:t>El </a:t>
            </a:r>
            <a:r>
              <a:rPr lang="en-US" sz="8000" dirty="0" err="1" smtClean="0"/>
              <a:t>programador</a:t>
            </a:r>
            <a:r>
              <a:rPr lang="en-US" sz="8000" dirty="0" smtClean="0"/>
              <a:t> an</a:t>
            </a:r>
            <a:r>
              <a:rPr lang="en-GB" sz="8000" dirty="0" err="1" smtClean="0"/>
              <a:t>umérico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9855" y="4627274"/>
            <a:ext cx="9144000" cy="1655762"/>
          </a:xfrm>
        </p:spPr>
        <p:txBody>
          <a:bodyPr/>
          <a:lstStyle/>
          <a:p>
            <a:pPr algn="r"/>
            <a:r>
              <a:rPr lang="en-US" dirty="0" smtClean="0"/>
              <a:t>Sergio </a:t>
            </a:r>
            <a:r>
              <a:rPr lang="en-US" dirty="0" err="1" smtClean="0"/>
              <a:t>Arbeo</a:t>
            </a:r>
            <a:endParaRPr lang="en-US" dirty="0"/>
          </a:p>
          <a:p>
            <a:pPr algn="r"/>
            <a:r>
              <a:rPr lang="en-US" dirty="0" err="1" smtClean="0"/>
              <a:t>Serabe</a:t>
            </a:r>
            <a:endParaRPr lang="en-US" dirty="0" smtClean="0"/>
          </a:p>
          <a:p>
            <a:pPr algn="r"/>
            <a:r>
              <a:rPr lang="en-US" dirty="0" err="1" smtClean="0"/>
              <a:t>Serabe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91" y="5092263"/>
            <a:ext cx="467591" cy="380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90" y="5549218"/>
            <a:ext cx="467591" cy="46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6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1833" y="2921169"/>
            <a:ext cx="6008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+mj-lt"/>
              </a:rPr>
              <a:t>Tiempos</a:t>
            </a:r>
            <a:r>
              <a:rPr lang="en-US" sz="6000" dirty="0" smtClean="0">
                <a:latin typeface="+mj-lt"/>
              </a:rPr>
              <a:t> </a:t>
            </a:r>
            <a:r>
              <a:rPr lang="en-US" sz="6000" dirty="0" err="1" smtClean="0">
                <a:latin typeface="+mj-lt"/>
              </a:rPr>
              <a:t>movidos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75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1833" y="2921169"/>
            <a:ext cx="6008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+mj-lt"/>
              </a:rPr>
              <a:t>Origen de la </a:t>
            </a:r>
            <a:r>
              <a:rPr lang="en-US" sz="6000" dirty="0" err="1" smtClean="0">
                <a:latin typeface="+mj-lt"/>
              </a:rPr>
              <a:t>charla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521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772" y="2921169"/>
            <a:ext cx="4822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+mj-lt"/>
              </a:rPr>
              <a:t>Charla de </a:t>
            </a:r>
            <a:r>
              <a:rPr lang="en-US" sz="6000" dirty="0" err="1" smtClean="0">
                <a:latin typeface="+mj-lt"/>
              </a:rPr>
              <a:t>Salva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7104" y="504497"/>
            <a:ext cx="3103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+mj-lt"/>
              </a:rPr>
              <a:t>0.1 + 0.2 &gt; 0.3</a:t>
            </a:r>
            <a:endParaRPr lang="en-US" sz="4000" dirty="0">
              <a:latin typeface="+mj-lt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867104" y="1513490"/>
            <a:ext cx="4808482" cy="725213"/>
          </a:xfrm>
          <a:prstGeom prst="wedgeRoundRectCallout">
            <a:avLst>
              <a:gd name="adj1" fmla="val -43461"/>
              <a:gd name="adj2" fmla="val 90761"/>
              <a:gd name="adj3" fmla="val 16667"/>
            </a:avLst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04869" y="1645263"/>
            <a:ext cx="193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 + 0.2 &gt; 0.3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17680" y="1645262"/>
            <a:ext cx="1201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41719C"/>
                </a:solidFill>
              </a:rPr>
              <a:t>Sra</a:t>
            </a:r>
            <a:r>
              <a:rPr lang="en-US" sz="2400" b="1" dirty="0" smtClean="0">
                <a:solidFill>
                  <a:srgbClr val="41719C"/>
                </a:solidFill>
              </a:rPr>
              <a:t> Azu</a:t>
            </a:r>
            <a:r>
              <a:rPr lang="en-US" sz="2400" b="1" dirty="0">
                <a:solidFill>
                  <a:srgbClr val="41719C"/>
                </a:solidFill>
              </a:rPr>
              <a:t>l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7062951" y="2238703"/>
            <a:ext cx="4420155" cy="882869"/>
          </a:xfrm>
          <a:prstGeom prst="wedgeRoundRectCallout">
            <a:avLst>
              <a:gd name="adj1" fmla="val -2150"/>
              <a:gd name="adj2" fmla="val 92935"/>
              <a:gd name="adj3" fmla="val 16667"/>
            </a:avLst>
          </a:prstGeom>
          <a:noFill/>
          <a:ln w="412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234853" y="2449304"/>
            <a:ext cx="1244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Mini me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75510" y="237348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😞</a:t>
            </a:r>
            <a:endParaRPr lang="en-US" sz="32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867104" y="3121572"/>
            <a:ext cx="4808482" cy="1466194"/>
          </a:xfrm>
          <a:prstGeom prst="wedgeRoundRectCallout">
            <a:avLst>
              <a:gd name="adj1" fmla="val -43461"/>
              <a:gd name="adj2" fmla="val 90761"/>
              <a:gd name="adj3" fmla="val 16667"/>
            </a:avLst>
          </a:prstGeom>
          <a:noFill/>
          <a:ln w="412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04869" y="3253345"/>
            <a:ext cx="2434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That is because 2 is a base not powerful enough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17680" y="3253344"/>
            <a:ext cx="1474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chemeClr val="accent4">
                    <a:lumMod val="50000"/>
                  </a:schemeClr>
                </a:solidFill>
              </a:rPr>
              <a:t>Sr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 Marr</a:t>
            </a:r>
            <a:r>
              <a:rPr lang="en-GB" sz="2400" b="1" dirty="0" err="1" smtClean="0">
                <a:solidFill>
                  <a:schemeClr val="accent4">
                    <a:lumMod val="50000"/>
                  </a:schemeClr>
                </a:solidFill>
              </a:rPr>
              <a:t>ón</a:t>
            </a:r>
            <a:endParaRPr lang="en-US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7062951" y="4587766"/>
            <a:ext cx="4420155" cy="882869"/>
          </a:xfrm>
          <a:prstGeom prst="wedgeRoundRectCallout">
            <a:avLst>
              <a:gd name="adj1" fmla="val -2150"/>
              <a:gd name="adj2" fmla="val 92935"/>
              <a:gd name="adj3" fmla="val 16667"/>
            </a:avLst>
          </a:prstGeom>
          <a:noFill/>
          <a:ln w="412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234853" y="4798367"/>
            <a:ext cx="1244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Mini me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75510" y="4722552"/>
            <a:ext cx="17011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😱 WTH?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032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7104" y="504497"/>
            <a:ext cx="3103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+mj-lt"/>
              </a:rPr>
              <a:t>0.1 + 0.2 &gt; 0.3</a:t>
            </a:r>
            <a:endParaRPr lang="en-US" sz="4000" dirty="0">
              <a:latin typeface="+mj-lt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867104" y="1716207"/>
            <a:ext cx="4808482" cy="1831034"/>
          </a:xfrm>
          <a:prstGeom prst="wedgeRoundRectCallout">
            <a:avLst>
              <a:gd name="adj1" fmla="val -43461"/>
              <a:gd name="adj2" fmla="val 90761"/>
              <a:gd name="adj3" fmla="val 16667"/>
            </a:avLst>
          </a:prstGeom>
          <a:noFill/>
          <a:ln w="412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04869" y="1847980"/>
            <a:ext cx="2434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use a different base, we wouldn’t have these problems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7680" y="1847979"/>
            <a:ext cx="1474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chemeClr val="accent4">
                    <a:lumMod val="50000"/>
                  </a:schemeClr>
                </a:solidFill>
              </a:rPr>
              <a:t>Sr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 Marr</a:t>
            </a:r>
            <a:r>
              <a:rPr lang="en-GB" sz="2400" b="1" dirty="0" err="1" smtClean="0">
                <a:solidFill>
                  <a:schemeClr val="accent4">
                    <a:lumMod val="50000"/>
                  </a:schemeClr>
                </a:solidFill>
              </a:rPr>
              <a:t>ón</a:t>
            </a:r>
            <a:endParaRPr lang="en-US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66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772" y="2921169"/>
            <a:ext cx="4822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+mj-lt"/>
              </a:rPr>
              <a:t>Anumerismo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64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3394" y="2703785"/>
            <a:ext cx="66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4535214" y="2703783"/>
            <a:ext cx="66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7147034" y="2711663"/>
            <a:ext cx="66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9758854" y="2711663"/>
            <a:ext cx="66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536028" y="4151996"/>
            <a:ext cx="2044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mtClean="0"/>
              <a:t>3000</a:t>
            </a:r>
            <a:endParaRPr lang="en-US" sz="7200" dirty="0"/>
          </a:p>
        </p:txBody>
      </p:sp>
      <p:sp>
        <p:nvSpPr>
          <p:cNvPr id="9" name="TextBox 8"/>
          <p:cNvSpPr txBox="1"/>
          <p:nvPr/>
        </p:nvSpPr>
        <p:spPr>
          <a:xfrm>
            <a:off x="3578772" y="4151994"/>
            <a:ext cx="16133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mtClean="0"/>
              <a:t>300</a:t>
            </a:r>
            <a:endParaRPr lang="en-US" sz="7200" dirty="0"/>
          </a:p>
        </p:txBody>
      </p:sp>
      <p:sp>
        <p:nvSpPr>
          <p:cNvPr id="10" name="TextBox 9"/>
          <p:cNvSpPr txBox="1"/>
          <p:nvPr/>
        </p:nvSpPr>
        <p:spPr>
          <a:xfrm>
            <a:off x="6653048" y="4159874"/>
            <a:ext cx="1150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mtClean="0"/>
              <a:t>30</a:t>
            </a:r>
            <a:endParaRPr lang="en-US" sz="7200" dirty="0"/>
          </a:p>
        </p:txBody>
      </p:sp>
      <p:sp>
        <p:nvSpPr>
          <p:cNvPr id="11" name="TextBox 10"/>
          <p:cNvSpPr txBox="1"/>
          <p:nvPr/>
        </p:nvSpPr>
        <p:spPr>
          <a:xfrm>
            <a:off x="9753603" y="4159874"/>
            <a:ext cx="662152" cy="1320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12" name="TextBox 11"/>
          <p:cNvSpPr txBox="1"/>
          <p:nvPr/>
        </p:nvSpPr>
        <p:spPr>
          <a:xfrm>
            <a:off x="1405761" y="775409"/>
            <a:ext cx="1445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10</a:t>
            </a:r>
            <a:r>
              <a:rPr lang="en-US" sz="7200" baseline="30000" dirty="0" smtClean="0"/>
              <a:t>3</a:t>
            </a:r>
            <a:endParaRPr lang="en-US" sz="72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4020209" y="775410"/>
            <a:ext cx="1445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mtClean="0"/>
              <a:t>10</a:t>
            </a:r>
            <a:r>
              <a:rPr lang="en-US" sz="7200" baseline="30000" smtClean="0"/>
              <a:t>2</a:t>
            </a:r>
            <a:endParaRPr lang="en-US" sz="7200" dirty="0"/>
          </a:p>
        </p:txBody>
      </p:sp>
      <p:sp>
        <p:nvSpPr>
          <p:cNvPr id="14" name="TextBox 13"/>
          <p:cNvSpPr txBox="1"/>
          <p:nvPr/>
        </p:nvSpPr>
        <p:spPr>
          <a:xfrm>
            <a:off x="6653045" y="783289"/>
            <a:ext cx="1434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mtClean="0"/>
              <a:t>10</a:t>
            </a:r>
            <a:r>
              <a:rPr lang="en-US" sz="7200" baseline="30000" smtClean="0"/>
              <a:t>1</a:t>
            </a:r>
            <a:endParaRPr lang="en-US" sz="7200" dirty="0"/>
          </a:p>
        </p:txBody>
      </p:sp>
      <p:sp>
        <p:nvSpPr>
          <p:cNvPr id="15" name="TextBox 14"/>
          <p:cNvSpPr txBox="1"/>
          <p:nvPr/>
        </p:nvSpPr>
        <p:spPr>
          <a:xfrm>
            <a:off x="9254354" y="783289"/>
            <a:ext cx="1429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10</a:t>
            </a:r>
            <a:r>
              <a:rPr lang="en-US" sz="7200" baseline="30000" dirty="0" smtClean="0"/>
              <a:t>0</a:t>
            </a:r>
            <a:endParaRPr lang="en-US" sz="7200" baseline="30000" dirty="0"/>
          </a:p>
        </p:txBody>
      </p:sp>
    </p:spTree>
    <p:extLst>
      <p:ext uri="{BB962C8B-B14F-4D97-AF65-F5344CB8AC3E}">
        <p14:creationId xmlns:p14="http://schemas.microsoft.com/office/powerpoint/2010/main" val="99546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3394" y="2703785"/>
            <a:ext cx="66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4535214" y="2703783"/>
            <a:ext cx="66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7147034" y="2711663"/>
            <a:ext cx="66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9758854" y="2711663"/>
            <a:ext cx="66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536028" y="4151996"/>
            <a:ext cx="2044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mtClean="0"/>
              <a:t>3000</a:t>
            </a:r>
            <a:endParaRPr lang="en-US" sz="7200" dirty="0"/>
          </a:p>
        </p:txBody>
      </p:sp>
      <p:sp>
        <p:nvSpPr>
          <p:cNvPr id="9" name="TextBox 8"/>
          <p:cNvSpPr txBox="1"/>
          <p:nvPr/>
        </p:nvSpPr>
        <p:spPr>
          <a:xfrm>
            <a:off x="3578772" y="4151994"/>
            <a:ext cx="16133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mtClean="0"/>
              <a:t>300</a:t>
            </a:r>
            <a:endParaRPr lang="en-US" sz="7200" dirty="0"/>
          </a:p>
        </p:txBody>
      </p:sp>
      <p:sp>
        <p:nvSpPr>
          <p:cNvPr id="10" name="TextBox 9"/>
          <p:cNvSpPr txBox="1"/>
          <p:nvPr/>
        </p:nvSpPr>
        <p:spPr>
          <a:xfrm>
            <a:off x="6653048" y="4159874"/>
            <a:ext cx="1150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mtClean="0"/>
              <a:t>30</a:t>
            </a:r>
            <a:endParaRPr lang="en-US" sz="7200" dirty="0"/>
          </a:p>
        </p:txBody>
      </p:sp>
      <p:sp>
        <p:nvSpPr>
          <p:cNvPr id="11" name="TextBox 10"/>
          <p:cNvSpPr txBox="1"/>
          <p:nvPr/>
        </p:nvSpPr>
        <p:spPr>
          <a:xfrm>
            <a:off x="9753603" y="4159874"/>
            <a:ext cx="662152" cy="1320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12" name="TextBox 11"/>
          <p:cNvSpPr txBox="1"/>
          <p:nvPr/>
        </p:nvSpPr>
        <p:spPr>
          <a:xfrm>
            <a:off x="1405761" y="775409"/>
            <a:ext cx="1445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10</a:t>
            </a:r>
            <a:r>
              <a:rPr lang="en-US" sz="7200" baseline="30000" dirty="0" smtClean="0"/>
              <a:t>3</a:t>
            </a:r>
            <a:endParaRPr lang="en-US" sz="72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4020209" y="775410"/>
            <a:ext cx="1445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10</a:t>
            </a:r>
            <a:r>
              <a:rPr lang="en-US" sz="7200" baseline="30000" dirty="0" smtClean="0"/>
              <a:t>2</a:t>
            </a:r>
            <a:endParaRPr lang="en-US" sz="7200" dirty="0"/>
          </a:p>
        </p:txBody>
      </p:sp>
      <p:sp>
        <p:nvSpPr>
          <p:cNvPr id="14" name="TextBox 13"/>
          <p:cNvSpPr txBox="1"/>
          <p:nvPr/>
        </p:nvSpPr>
        <p:spPr>
          <a:xfrm>
            <a:off x="6653045" y="783289"/>
            <a:ext cx="1434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10</a:t>
            </a:r>
            <a:r>
              <a:rPr lang="en-US" sz="7200" baseline="30000" dirty="0" smtClean="0"/>
              <a:t>1</a:t>
            </a:r>
            <a:endParaRPr lang="en-US" sz="7200" dirty="0"/>
          </a:p>
        </p:txBody>
      </p:sp>
      <p:sp>
        <p:nvSpPr>
          <p:cNvPr id="15" name="TextBox 14"/>
          <p:cNvSpPr txBox="1"/>
          <p:nvPr/>
        </p:nvSpPr>
        <p:spPr>
          <a:xfrm>
            <a:off x="9254354" y="783289"/>
            <a:ext cx="1429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10</a:t>
            </a:r>
            <a:r>
              <a:rPr lang="en-US" sz="7200" baseline="30000" dirty="0" smtClean="0"/>
              <a:t>0</a:t>
            </a:r>
            <a:endParaRPr lang="en-US" sz="7200" baseline="30000" dirty="0"/>
          </a:p>
        </p:txBody>
      </p:sp>
    </p:spTree>
    <p:extLst>
      <p:ext uri="{BB962C8B-B14F-4D97-AF65-F5344CB8AC3E}">
        <p14:creationId xmlns:p14="http://schemas.microsoft.com/office/powerpoint/2010/main" val="30291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2807" y="2921169"/>
            <a:ext cx="28263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>
                <a:latin typeface="+mj-lt"/>
              </a:rPr>
              <a:t>IEEE </a:t>
            </a:r>
            <a:r>
              <a:rPr lang="en-US" sz="6000" smtClean="0">
                <a:latin typeface="+mj-lt"/>
              </a:rPr>
              <a:t>754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96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886607" y="2169000"/>
            <a:ext cx="8418786" cy="2520000"/>
            <a:chOff x="2349062" y="2049517"/>
            <a:chExt cx="5760000" cy="2520000"/>
          </a:xfrm>
        </p:grpSpPr>
        <p:sp>
          <p:nvSpPr>
            <p:cNvPr id="7" name="Rectangle 6"/>
            <p:cNvSpPr/>
            <p:nvPr/>
          </p:nvSpPr>
          <p:spPr>
            <a:xfrm>
              <a:off x="2349062" y="2049517"/>
              <a:ext cx="90000" cy="25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39062" y="2049517"/>
              <a:ext cx="990000" cy="2520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29062" y="2049517"/>
              <a:ext cx="4680000" cy="252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 rot="20204835">
            <a:off x="2030793" y="630621"/>
            <a:ext cx="2231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Exponent (11)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1" name="Curved Connector 20"/>
          <p:cNvCxnSpPr/>
          <p:nvPr/>
        </p:nvCxnSpPr>
        <p:spPr>
          <a:xfrm rot="5400000">
            <a:off x="2918363" y="968637"/>
            <a:ext cx="1046926" cy="894119"/>
          </a:xfrm>
          <a:prstGeom prst="curvedConnector3">
            <a:avLst>
              <a:gd name="adj1" fmla="val 50000"/>
            </a:avLst>
          </a:prstGeom>
          <a:ln w="635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20204835">
            <a:off x="5361764" y="630621"/>
            <a:ext cx="2036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Fraction (52)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8" name="Curved Connector 27"/>
          <p:cNvCxnSpPr/>
          <p:nvPr/>
        </p:nvCxnSpPr>
        <p:spPr>
          <a:xfrm rot="5400000">
            <a:off x="5914739" y="968635"/>
            <a:ext cx="1046926" cy="894119"/>
          </a:xfrm>
          <a:prstGeom prst="curvedConnector3">
            <a:avLst>
              <a:gd name="adj1" fmla="val 50000"/>
            </a:avLst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03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6216" y="2921169"/>
            <a:ext cx="3599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+mj-lt"/>
              </a:rPr>
              <a:t>0.359375</a:t>
            </a:r>
            <a:r>
              <a:rPr lang="en-US" sz="6000" baseline="-25000" dirty="0" smtClean="0">
                <a:solidFill>
                  <a:srgbClr val="FF0000"/>
                </a:solidFill>
                <a:latin typeface="+mj-lt"/>
              </a:rPr>
              <a:t>10</a:t>
            </a:r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127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5348" y="2921169"/>
            <a:ext cx="3401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>
                <a:latin typeface="+mj-lt"/>
              </a:rPr>
              <a:t>0.010111</a:t>
            </a:r>
            <a:r>
              <a:rPr lang="en-US" sz="6000" baseline="-25000" smtClean="0">
                <a:solidFill>
                  <a:srgbClr val="FF0000"/>
                </a:solidFill>
                <a:latin typeface="+mj-lt"/>
              </a:rPr>
              <a:t>2</a:t>
            </a:r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2943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65268" y="2921169"/>
            <a:ext cx="4061464" cy="1015663"/>
            <a:chOff x="4143816" y="2921169"/>
            <a:chExt cx="4061464" cy="1015663"/>
          </a:xfrm>
        </p:grpSpPr>
        <p:sp>
          <p:nvSpPr>
            <p:cNvPr id="2" name="TextBox 1"/>
            <p:cNvSpPr txBox="1"/>
            <p:nvPr/>
          </p:nvSpPr>
          <p:spPr>
            <a:xfrm>
              <a:off x="4143816" y="2921169"/>
              <a:ext cx="390436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>
                  <a:latin typeface="+mj-lt"/>
                </a:rPr>
                <a:t>1.0111</a:t>
              </a:r>
              <a:r>
                <a:rPr lang="en-US" sz="6000" baseline="-25000" dirty="0" smtClean="0">
                  <a:solidFill>
                    <a:srgbClr val="FF0000"/>
                  </a:solidFill>
                  <a:latin typeface="+mj-lt"/>
                </a:rPr>
                <a:t>2</a:t>
              </a:r>
              <a:r>
                <a:rPr lang="en-US" sz="6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x10</a:t>
              </a:r>
              <a:r>
                <a:rPr lang="en-US" sz="6000" baseline="-25000" dirty="0" smtClean="0">
                  <a:solidFill>
                    <a:srgbClr val="FF0000"/>
                  </a:solidFill>
                </a:rPr>
                <a:t>2</a:t>
              </a:r>
              <a:endPara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603833" y="3075057"/>
              <a:ext cx="60144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aseline="30000" dirty="0" smtClean="0"/>
                <a:t>-2</a:t>
              </a:r>
              <a:endParaRPr lang="en-US" sz="6000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657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1983" y="4918840"/>
            <a:ext cx="2556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>
                <a:latin typeface="+mj-lt"/>
              </a:rPr>
              <a:t>1.</a:t>
            </a:r>
            <a:r>
              <a:rPr lang="en-US" sz="600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0111</a:t>
            </a:r>
            <a:r>
              <a:rPr lang="en-US" sz="6000" baseline="-25000" smtClean="0">
                <a:solidFill>
                  <a:srgbClr val="FF0000"/>
                </a:solidFill>
                <a:latin typeface="+mj-lt"/>
              </a:rPr>
              <a:t>2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86607" y="2169000"/>
            <a:ext cx="8418786" cy="2520000"/>
            <a:chOff x="2349062" y="2049517"/>
            <a:chExt cx="5760000" cy="2520000"/>
          </a:xfrm>
        </p:grpSpPr>
        <p:sp>
          <p:nvSpPr>
            <p:cNvPr id="4" name="Rectangle 3"/>
            <p:cNvSpPr/>
            <p:nvPr/>
          </p:nvSpPr>
          <p:spPr>
            <a:xfrm>
              <a:off x="2349062" y="2049517"/>
              <a:ext cx="90000" cy="25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439062" y="2049517"/>
              <a:ext cx="990000" cy="2520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429062" y="2049517"/>
              <a:ext cx="4680000" cy="252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 rot="20204835">
            <a:off x="2030793" y="630621"/>
            <a:ext cx="2231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Exponent (11)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" name="Curved Connector 7"/>
          <p:cNvCxnSpPr/>
          <p:nvPr/>
        </p:nvCxnSpPr>
        <p:spPr>
          <a:xfrm rot="5400000">
            <a:off x="2918363" y="968637"/>
            <a:ext cx="1046926" cy="894119"/>
          </a:xfrm>
          <a:prstGeom prst="curvedConnector3">
            <a:avLst>
              <a:gd name="adj1" fmla="val 50000"/>
            </a:avLst>
          </a:prstGeom>
          <a:ln w="635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20204835">
            <a:off x="5361764" y="630621"/>
            <a:ext cx="2036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Fraction (52)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Curved Connector 9"/>
          <p:cNvCxnSpPr/>
          <p:nvPr/>
        </p:nvCxnSpPr>
        <p:spPr>
          <a:xfrm rot="5400000">
            <a:off x="5914739" y="968635"/>
            <a:ext cx="1046926" cy="894119"/>
          </a:xfrm>
          <a:prstGeom prst="curvedConnector3">
            <a:avLst>
              <a:gd name="adj1" fmla="val 50000"/>
            </a:avLst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51889" y="4939142"/>
            <a:ext cx="8098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7030A0"/>
                </a:solidFill>
                <a:latin typeface="+mj-lt"/>
              </a:rPr>
              <a:t>-2</a:t>
            </a:r>
            <a:endParaRPr lang="en-US" sz="60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65281" y="493914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2"/>
                </a:solidFill>
                <a:latin typeface="+mj-lt"/>
              </a:rPr>
              <a:t>0</a:t>
            </a:r>
            <a:endParaRPr lang="en-US" sz="6000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8659" y="2921169"/>
            <a:ext cx="5974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+mj-lt"/>
              </a:rPr>
              <a:t>Notaci</a:t>
            </a:r>
            <a:r>
              <a:rPr lang="en-GB" sz="6000" dirty="0" err="1" smtClean="0">
                <a:latin typeface="+mj-lt"/>
              </a:rPr>
              <a:t>ón</a:t>
            </a:r>
            <a:r>
              <a:rPr lang="en-GB" sz="6000" dirty="0" smtClean="0">
                <a:latin typeface="+mj-lt"/>
              </a:rPr>
              <a:t> </a:t>
            </a:r>
            <a:r>
              <a:rPr lang="en-GB" sz="6000" dirty="0" err="1" smtClean="0">
                <a:latin typeface="+mj-lt"/>
              </a:rPr>
              <a:t>científica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525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6570" y="2795046"/>
            <a:ext cx="51788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+mj-lt"/>
              </a:rPr>
              <a:t>0.1</a:t>
            </a:r>
            <a:r>
              <a:rPr lang="en-US" sz="6000" baseline="-25000" dirty="0" smtClean="0">
                <a:solidFill>
                  <a:srgbClr val="FF0000"/>
                </a:solidFill>
                <a:latin typeface="+mj-lt"/>
              </a:rPr>
              <a:t>10</a:t>
            </a:r>
            <a:r>
              <a:rPr lang="en-US" sz="60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6000" dirty="0" smtClean="0">
                <a:latin typeface="+mj-lt"/>
              </a:rPr>
              <a:t>= 0.00011</a:t>
            </a:r>
            <a:r>
              <a:rPr lang="en-US" sz="6000" baseline="-25000" dirty="0">
                <a:solidFill>
                  <a:srgbClr val="FF0000"/>
                </a:solidFill>
              </a:rPr>
              <a:t>2</a:t>
            </a:r>
            <a:endParaRPr lang="en-US" sz="6000" dirty="0">
              <a:latin typeface="+mj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794938" y="2795046"/>
            <a:ext cx="138736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96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506570" y="2921169"/>
            <a:ext cx="5178860" cy="1015663"/>
            <a:chOff x="3506570" y="2795046"/>
            <a:chExt cx="5178860" cy="1015663"/>
          </a:xfrm>
        </p:grpSpPr>
        <p:sp>
          <p:nvSpPr>
            <p:cNvPr id="2" name="TextBox 1"/>
            <p:cNvSpPr txBox="1"/>
            <p:nvPr/>
          </p:nvSpPr>
          <p:spPr>
            <a:xfrm>
              <a:off x="3506570" y="2795046"/>
              <a:ext cx="51788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>
                  <a:latin typeface="+mj-lt"/>
                </a:rPr>
                <a:t>0.2</a:t>
              </a:r>
              <a:r>
                <a:rPr lang="en-US" sz="6000" baseline="-25000" dirty="0" smtClean="0">
                  <a:solidFill>
                    <a:srgbClr val="FF0000"/>
                  </a:solidFill>
                  <a:latin typeface="+mj-lt"/>
                </a:rPr>
                <a:t>10</a:t>
              </a:r>
              <a:r>
                <a:rPr lang="en-US" sz="6000" dirty="0" smtClean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6000" dirty="0" smtClean="0">
                  <a:latin typeface="+mj-lt"/>
                </a:rPr>
                <a:t>= 0.0011</a:t>
              </a:r>
              <a:r>
                <a:rPr lang="en-US" sz="6000" baseline="-25000" dirty="0" smtClean="0">
                  <a:solidFill>
                    <a:srgbClr val="FF0000"/>
                  </a:solidFill>
                </a:rPr>
                <a:t>2</a:t>
              </a:r>
              <a:endParaRPr lang="en-US" sz="6000" dirty="0">
                <a:latin typeface="+mj-lt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6385035" y="2795046"/>
              <a:ext cx="1387365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171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8086" y="2921169"/>
            <a:ext cx="3835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>
                <a:latin typeface="+mj-lt"/>
              </a:rPr>
              <a:t>¡</a:t>
            </a:r>
            <a:r>
              <a:rPr lang="en-US" sz="6000" dirty="0" err="1" smtClean="0">
                <a:latin typeface="+mj-lt"/>
              </a:rPr>
              <a:t>Peri</a:t>
            </a:r>
            <a:r>
              <a:rPr lang="en-GB" sz="6000" dirty="0" err="1" smtClean="0">
                <a:latin typeface="+mj-lt"/>
              </a:rPr>
              <a:t>ódicos</a:t>
            </a:r>
            <a:r>
              <a:rPr lang="en-GB" sz="6000" dirty="0" smtClean="0">
                <a:latin typeface="+mj-lt"/>
              </a:rPr>
              <a:t>!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945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7104" y="504497"/>
            <a:ext cx="3103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+mj-lt"/>
              </a:rPr>
              <a:t>0.1 + 0.2 &gt; 0.3</a:t>
            </a:r>
            <a:endParaRPr lang="en-US" sz="4000" dirty="0">
              <a:latin typeface="+mj-lt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867104" y="1716207"/>
            <a:ext cx="4808482" cy="1831034"/>
          </a:xfrm>
          <a:prstGeom prst="wedgeRoundRectCallout">
            <a:avLst>
              <a:gd name="adj1" fmla="val -43461"/>
              <a:gd name="adj2" fmla="val 90761"/>
              <a:gd name="adj3" fmla="val 16667"/>
            </a:avLst>
          </a:prstGeom>
          <a:noFill/>
          <a:ln w="412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04869" y="1847980"/>
            <a:ext cx="2434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use a different base, we wouldn’t have these problems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7680" y="1847979"/>
            <a:ext cx="1474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chemeClr val="accent4">
                    <a:lumMod val="50000"/>
                  </a:schemeClr>
                </a:solidFill>
              </a:rPr>
              <a:t>Sr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 Marr</a:t>
            </a:r>
            <a:r>
              <a:rPr lang="en-GB" sz="2400" b="1" dirty="0" err="1" smtClean="0">
                <a:solidFill>
                  <a:schemeClr val="accent4">
                    <a:lumMod val="50000"/>
                  </a:schemeClr>
                </a:solidFill>
              </a:rPr>
              <a:t>ón</a:t>
            </a:r>
            <a:endParaRPr lang="en-US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84580" y="1354451"/>
            <a:ext cx="47611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¿</a:t>
            </a:r>
            <a:r>
              <a:rPr lang="en-US" sz="4000" dirty="0" err="1" smtClean="0"/>
              <a:t>Existe</a:t>
            </a:r>
            <a:r>
              <a:rPr lang="en-US" sz="4000" dirty="0" smtClean="0"/>
              <a:t> </a:t>
            </a:r>
            <a:r>
              <a:rPr lang="en-US" sz="4000" dirty="0" err="1" smtClean="0"/>
              <a:t>alguna</a:t>
            </a:r>
            <a:r>
              <a:rPr lang="en-US" sz="4000" dirty="0" smtClean="0"/>
              <a:t> base </a:t>
            </a:r>
            <a:r>
              <a:rPr lang="en-US" sz="4000" dirty="0" err="1" smtClean="0"/>
              <a:t>en</a:t>
            </a:r>
            <a:r>
              <a:rPr lang="en-US" sz="4000" dirty="0" smtClean="0"/>
              <a:t> la que no </a:t>
            </a:r>
            <a:r>
              <a:rPr lang="en-US" sz="4000" dirty="0" err="1" smtClean="0"/>
              <a:t>existan</a:t>
            </a:r>
            <a:r>
              <a:rPr lang="en-US" sz="4000" dirty="0" smtClean="0"/>
              <a:t> n</a:t>
            </a:r>
            <a:r>
              <a:rPr lang="en-GB" sz="4000" dirty="0" err="1" smtClean="0"/>
              <a:t>úmeros</a:t>
            </a:r>
            <a:r>
              <a:rPr lang="en-GB" sz="4000" dirty="0" smtClean="0"/>
              <a:t> </a:t>
            </a:r>
            <a:r>
              <a:rPr lang="en-GB" sz="4000" dirty="0" err="1" smtClean="0"/>
              <a:t>racionales</a:t>
            </a:r>
            <a:r>
              <a:rPr lang="en-GB" sz="4000" dirty="0" smtClean="0"/>
              <a:t> con </a:t>
            </a:r>
            <a:r>
              <a:rPr lang="en-GB" sz="4000" dirty="0" err="1" smtClean="0"/>
              <a:t>infinitos</a:t>
            </a:r>
            <a:r>
              <a:rPr lang="en-GB" sz="4000" dirty="0" smtClean="0"/>
              <a:t> </a:t>
            </a:r>
            <a:r>
              <a:rPr lang="en-GB" sz="4000" dirty="0" err="1" smtClean="0"/>
              <a:t>números</a:t>
            </a:r>
            <a:r>
              <a:rPr lang="en-GB" sz="4000" dirty="0" smtClean="0"/>
              <a:t> </a:t>
            </a:r>
            <a:r>
              <a:rPr lang="en-GB" sz="4000" dirty="0" err="1" smtClean="0"/>
              <a:t>en</a:t>
            </a:r>
            <a:r>
              <a:rPr lang="en-GB" sz="4000" dirty="0" smtClean="0"/>
              <a:t> </a:t>
            </a:r>
            <a:r>
              <a:rPr lang="en-GB" sz="4000" dirty="0" err="1" smtClean="0"/>
              <a:t>su</a:t>
            </a:r>
            <a:r>
              <a:rPr lang="en-GB" sz="4000" dirty="0" smtClean="0"/>
              <a:t> </a:t>
            </a:r>
            <a:r>
              <a:rPr lang="en-GB" sz="4000" dirty="0" err="1" smtClean="0"/>
              <a:t>expansión</a:t>
            </a:r>
            <a:r>
              <a:rPr lang="en-GB" sz="4000" dirty="0" smtClean="0"/>
              <a:t> </a:t>
            </a:r>
            <a:r>
              <a:rPr lang="en-GB" sz="4000" dirty="0" err="1" smtClean="0"/>
              <a:t>en</a:t>
            </a:r>
            <a:r>
              <a:rPr lang="en-GB" sz="4000" dirty="0" smtClean="0"/>
              <a:t> </a:t>
            </a:r>
            <a:r>
              <a:rPr lang="en-GB" sz="4000" dirty="0" err="1" smtClean="0"/>
              <a:t>dicha</a:t>
            </a:r>
            <a:r>
              <a:rPr lang="en-GB" sz="4000" dirty="0" smtClean="0"/>
              <a:t> base?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3662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1581" y="2921169"/>
            <a:ext cx="2348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+mj-lt"/>
              </a:rPr>
              <a:t>¡</a:t>
            </a:r>
            <a:r>
              <a:rPr lang="en-GB" sz="6000" dirty="0" smtClean="0">
                <a:latin typeface="+mj-lt"/>
              </a:rPr>
              <a:t>Nope!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14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714500"/>
            <a:ext cx="533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Ventajas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dirty="0" err="1" smtClean="0"/>
              <a:t>Errores</a:t>
            </a:r>
            <a:r>
              <a:rPr lang="en-US" dirty="0" smtClean="0"/>
              <a:t> </a:t>
            </a:r>
            <a:r>
              <a:rPr lang="en-US" dirty="0" err="1" smtClean="0"/>
              <a:t>relativos</a:t>
            </a:r>
            <a:r>
              <a:rPr lang="en-US" dirty="0" smtClean="0"/>
              <a:t> son “</a:t>
            </a:r>
            <a:r>
              <a:rPr lang="en-US" i="1" dirty="0" err="1" smtClean="0"/>
              <a:t>directamente</a:t>
            </a:r>
            <a:r>
              <a:rPr lang="en-US" i="1" dirty="0" smtClean="0"/>
              <a:t> </a:t>
            </a:r>
            <a:r>
              <a:rPr lang="en-US" i="1" dirty="0" err="1" smtClean="0"/>
              <a:t>proporcionales</a:t>
            </a:r>
            <a:r>
              <a:rPr lang="en-US" dirty="0" smtClean="0"/>
              <a:t>” a la base </a:t>
            </a:r>
            <a:r>
              <a:rPr lang="en-US" dirty="0" err="1" smtClean="0"/>
              <a:t>en</a:t>
            </a:r>
            <a:r>
              <a:rPr lang="en-US" dirty="0" smtClean="0"/>
              <a:t> s</a:t>
            </a:r>
            <a:r>
              <a:rPr lang="en-GB" dirty="0" err="1" smtClean="0"/>
              <a:t>í</a:t>
            </a:r>
            <a:endParaRPr lang="en-GB" dirty="0" smtClean="0"/>
          </a:p>
          <a:p>
            <a:pPr>
              <a:lnSpc>
                <a:spcPct val="200000"/>
              </a:lnSpc>
            </a:pPr>
            <a:r>
              <a:rPr lang="en-GB" dirty="0" smtClean="0"/>
              <a:t>Al </a:t>
            </a:r>
            <a:r>
              <a:rPr lang="en-GB" dirty="0" err="1" smtClean="0"/>
              <a:t>haber</a:t>
            </a:r>
            <a:r>
              <a:rPr lang="en-GB" dirty="0" smtClean="0"/>
              <a:t> </a:t>
            </a:r>
            <a:r>
              <a:rPr lang="en-GB" dirty="0" err="1" smtClean="0"/>
              <a:t>sólo</a:t>
            </a:r>
            <a:r>
              <a:rPr lang="en-GB" dirty="0" smtClean="0"/>
              <a:t> 2 </a:t>
            </a:r>
            <a:r>
              <a:rPr lang="en-GB" dirty="0" err="1" smtClean="0"/>
              <a:t>dígitos</a:t>
            </a:r>
            <a:r>
              <a:rPr lang="en-GB" dirty="0" smtClean="0"/>
              <a:t>, </a:t>
            </a:r>
            <a:r>
              <a:rPr lang="en-GB" dirty="0" err="1" smtClean="0"/>
              <a:t>podemos</a:t>
            </a:r>
            <a:r>
              <a:rPr lang="en-GB" dirty="0" smtClean="0"/>
              <a:t> </a:t>
            </a:r>
            <a:r>
              <a:rPr lang="en-GB" dirty="0" err="1" smtClean="0"/>
              <a:t>obviar</a:t>
            </a:r>
            <a:r>
              <a:rPr lang="en-GB" dirty="0" smtClean="0"/>
              <a:t> el </a:t>
            </a:r>
            <a:r>
              <a:rPr lang="en-GB" dirty="0" err="1" smtClean="0"/>
              <a:t>entero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notación</a:t>
            </a:r>
            <a:r>
              <a:rPr lang="en-GB" dirty="0" smtClean="0"/>
              <a:t> </a:t>
            </a:r>
            <a:r>
              <a:rPr lang="en-GB" dirty="0" err="1" smtClean="0"/>
              <a:t>científica</a:t>
            </a:r>
            <a:endParaRPr lang="en-GB" dirty="0" smtClean="0"/>
          </a:p>
          <a:p>
            <a:pPr>
              <a:lnSpc>
                <a:spcPct val="200000"/>
              </a:lnSpc>
            </a:pPr>
            <a:r>
              <a:rPr lang="en-GB" dirty="0" err="1" smtClean="0"/>
              <a:t>Más</a:t>
            </a:r>
            <a:r>
              <a:rPr lang="en-GB" dirty="0" smtClean="0"/>
              <a:t> </a:t>
            </a:r>
            <a:r>
              <a:rPr lang="en-GB" dirty="0" err="1" smtClean="0"/>
              <a:t>fácil</a:t>
            </a:r>
            <a:r>
              <a:rPr lang="en-GB" dirty="0" smtClean="0"/>
              <a:t> de “</a:t>
            </a:r>
            <a:r>
              <a:rPr lang="en-GB" dirty="0" err="1" smtClean="0"/>
              <a:t>implementar</a:t>
            </a:r>
            <a:r>
              <a:rPr lang="en-GB" dirty="0" smtClean="0"/>
              <a:t>”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vida</a:t>
            </a:r>
            <a:r>
              <a:rPr lang="en-GB" dirty="0" smtClean="0"/>
              <a:t> real</a:t>
            </a:r>
          </a:p>
          <a:p>
            <a:pPr>
              <a:lnSpc>
                <a:spcPct val="200000"/>
              </a:lnSpc>
            </a:pPr>
            <a:r>
              <a:rPr lang="en-GB" dirty="0" err="1" smtClean="0"/>
              <a:t>Máscaras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74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772" y="2921169"/>
            <a:ext cx="4822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+mj-lt"/>
              </a:rPr>
              <a:t>¿</a:t>
            </a:r>
            <a:r>
              <a:rPr lang="en-US" sz="6000" dirty="0" err="1" smtClean="0">
                <a:latin typeface="+mj-lt"/>
              </a:rPr>
              <a:t>Soluciones</a:t>
            </a:r>
            <a:r>
              <a:rPr lang="en-US" sz="6000" dirty="0" smtClean="0">
                <a:latin typeface="+mj-lt"/>
              </a:rPr>
              <a:t>?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21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772" y="2921169"/>
            <a:ext cx="4822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+mj-lt"/>
              </a:rPr>
              <a:t>Enteros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258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772" y="2921169"/>
            <a:ext cx="4822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+mj-lt"/>
              </a:rPr>
              <a:t>Racionales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784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772" y="2921169"/>
            <a:ext cx="4822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+mj-lt"/>
              </a:rPr>
              <a:t>Anumerismo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95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03979" y="2921169"/>
            <a:ext cx="2984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>
                <a:latin typeface="+mj-lt"/>
              </a:rPr>
              <a:t>Incultura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991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09314" y="2921169"/>
            <a:ext cx="3373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>
                <a:latin typeface="+mj-lt"/>
              </a:rPr>
              <a:t>Ignorancia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250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9374" y="2459504"/>
            <a:ext cx="42932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+mj-lt"/>
              </a:rPr>
              <a:t>Todos</a:t>
            </a:r>
            <a:r>
              <a:rPr lang="en-US" sz="6000" dirty="0" smtClean="0">
                <a:latin typeface="+mj-lt"/>
              </a:rPr>
              <a:t> </a:t>
            </a:r>
            <a:r>
              <a:rPr lang="en-US" sz="6000" dirty="0" err="1" smtClean="0">
                <a:latin typeface="+mj-lt"/>
              </a:rPr>
              <a:t>somos</a:t>
            </a:r>
            <a:r>
              <a:rPr lang="en-US" sz="6000" dirty="0" smtClean="0">
                <a:latin typeface="+mj-lt"/>
              </a:rPr>
              <a:t> </a:t>
            </a:r>
            <a:r>
              <a:rPr lang="en-US" sz="6000" dirty="0" err="1" smtClean="0">
                <a:latin typeface="+mj-lt"/>
              </a:rPr>
              <a:t>ignorantes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052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>
              <a:lnSpc>
                <a:spcPct val="250000"/>
              </a:lnSpc>
            </a:pPr>
            <a:r>
              <a:rPr lang="en-US" dirty="0" err="1" smtClean="0"/>
              <a:t>Aprende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 </a:t>
            </a:r>
            <a:r>
              <a:rPr lang="en-US" dirty="0" err="1" smtClean="0"/>
              <a:t>diferentes</a:t>
            </a:r>
            <a:endParaRPr lang="en-US" dirty="0" smtClean="0"/>
          </a:p>
          <a:p>
            <a:pPr>
              <a:lnSpc>
                <a:spcPct val="250000"/>
              </a:lnSpc>
            </a:pPr>
            <a:r>
              <a:rPr lang="en-US" dirty="0" err="1" smtClean="0"/>
              <a:t>Elige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campo y </a:t>
            </a:r>
            <a:r>
              <a:rPr lang="en-US" dirty="0" err="1" smtClean="0"/>
              <a:t>aprender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profundidad</a:t>
            </a:r>
            <a:endParaRPr lang="en-US" dirty="0" smtClean="0"/>
          </a:p>
          <a:p>
            <a:pPr>
              <a:lnSpc>
                <a:spcPct val="250000"/>
              </a:lnSpc>
            </a:pPr>
            <a:r>
              <a:rPr lang="en-US" dirty="0" err="1" smtClean="0"/>
              <a:t>Aprende</a:t>
            </a:r>
            <a:r>
              <a:rPr lang="en-US" dirty="0" smtClean="0"/>
              <a:t> la base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3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62404"/>
            <a:ext cx="9144000" cy="1133192"/>
          </a:xfrm>
        </p:spPr>
        <p:txBody>
          <a:bodyPr>
            <a:normAutofit fontScale="90000"/>
          </a:bodyPr>
          <a:lstStyle/>
          <a:p>
            <a:r>
              <a:rPr lang="en-GB" sz="8000" dirty="0" smtClean="0"/>
              <a:t>¿</a:t>
            </a:r>
            <a:r>
              <a:rPr lang="en-GB" sz="8000" dirty="0" err="1" smtClean="0"/>
              <a:t>Preguntas</a:t>
            </a:r>
            <a:r>
              <a:rPr lang="en-GB" sz="8000" dirty="0" smtClean="0"/>
              <a:t>?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9855" y="4627274"/>
            <a:ext cx="9144000" cy="1655762"/>
          </a:xfrm>
        </p:spPr>
        <p:txBody>
          <a:bodyPr/>
          <a:lstStyle/>
          <a:p>
            <a:pPr algn="r"/>
            <a:r>
              <a:rPr lang="en-US" dirty="0" smtClean="0"/>
              <a:t>Sergio </a:t>
            </a:r>
            <a:r>
              <a:rPr lang="en-US" dirty="0" err="1" smtClean="0"/>
              <a:t>Arbeo</a:t>
            </a:r>
            <a:endParaRPr lang="en-US" dirty="0"/>
          </a:p>
          <a:p>
            <a:pPr algn="r"/>
            <a:r>
              <a:rPr lang="en-US" dirty="0" err="1" smtClean="0"/>
              <a:t>Serabe</a:t>
            </a:r>
            <a:endParaRPr lang="en-US" dirty="0" smtClean="0"/>
          </a:p>
          <a:p>
            <a:pPr algn="r"/>
            <a:r>
              <a:rPr lang="en-US" dirty="0" err="1" smtClean="0"/>
              <a:t>Serabe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91" y="5092263"/>
            <a:ext cx="467591" cy="380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90" y="5549218"/>
            <a:ext cx="467591" cy="46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0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62404"/>
            <a:ext cx="9144000" cy="1133192"/>
          </a:xfrm>
        </p:spPr>
        <p:txBody>
          <a:bodyPr>
            <a:normAutofit fontScale="90000"/>
          </a:bodyPr>
          <a:lstStyle/>
          <a:p>
            <a:r>
              <a:rPr lang="en-GB" sz="8000" smtClean="0"/>
              <a:t>Gracias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9855" y="4627274"/>
            <a:ext cx="9144000" cy="1655762"/>
          </a:xfrm>
        </p:spPr>
        <p:txBody>
          <a:bodyPr/>
          <a:lstStyle/>
          <a:p>
            <a:pPr algn="r"/>
            <a:r>
              <a:rPr lang="en-US" dirty="0" smtClean="0"/>
              <a:t>Sergio </a:t>
            </a:r>
            <a:r>
              <a:rPr lang="en-US" dirty="0" err="1" smtClean="0"/>
              <a:t>Arbeo</a:t>
            </a:r>
            <a:endParaRPr lang="en-US" dirty="0"/>
          </a:p>
          <a:p>
            <a:pPr algn="r"/>
            <a:r>
              <a:rPr lang="en-US" dirty="0" err="1" smtClean="0"/>
              <a:t>Serabe</a:t>
            </a:r>
            <a:endParaRPr lang="en-US" dirty="0" smtClean="0"/>
          </a:p>
          <a:p>
            <a:pPr algn="r"/>
            <a:r>
              <a:rPr lang="en-US" dirty="0" err="1" smtClean="0"/>
              <a:t>Serabe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91" y="5092263"/>
            <a:ext cx="467591" cy="380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90" y="5549218"/>
            <a:ext cx="467591" cy="46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1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363</Words>
  <Application>Microsoft Macintosh PowerPoint</Application>
  <PresentationFormat>Widescreen</PresentationFormat>
  <Paragraphs>120</Paragraphs>
  <Slides>33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El programador anumérico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Ventajas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CTA</vt:lpstr>
      <vt:lpstr>¿Preguntas?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programador anumérico</dc:title>
  <dc:creator>Sergio Arbeo</dc:creator>
  <cp:lastModifiedBy>Sergio Arbeo</cp:lastModifiedBy>
  <cp:revision>21</cp:revision>
  <dcterms:created xsi:type="dcterms:W3CDTF">2016-02-11T19:53:32Z</dcterms:created>
  <dcterms:modified xsi:type="dcterms:W3CDTF">2016-02-14T19:00:30Z</dcterms:modified>
</cp:coreProperties>
</file>